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1" r:id="rId4"/>
    <p:sldId id="259" r:id="rId5"/>
    <p:sldId id="262" r:id="rId6"/>
    <p:sldId id="263" r:id="rId7"/>
    <p:sldId id="260" r:id="rId8"/>
    <p:sldId id="264" r:id="rId9"/>
    <p:sldId id="266" r:id="rId10"/>
    <p:sldId id="265"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2DEF26-1D9C-4849-8698-3075FCB77346}"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2DEF26-1D9C-4849-8698-3075FCB7734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2DEF26-1D9C-4849-8698-3075FCB7734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2DEF26-1D9C-4849-8698-3075FCB77346}"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2DEF26-1D9C-4849-8698-3075FCB7734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2DEF26-1D9C-4849-8698-3075FCB77346}"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2DEF26-1D9C-4849-8698-3075FCB77346}"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2DEF26-1D9C-4849-8698-3075FCB7734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2DEF26-1D9C-4849-8698-3075FCB7734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2DEF26-1D9C-4849-8698-3075FCB77346}"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22937-A5B6-407E-A8F3-5D6F4EA79483}"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2DEF26-1D9C-4849-8698-3075FCB77346}"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622937-A5B6-407E-A8F3-5D6F4EA79483}" type="datetimeFigureOut">
              <a:rPr lang="en-US" smtClean="0"/>
              <a:t>3/19/2014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562DEF26-1D9C-4849-8698-3075FCB7734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oliviabella.com/climate.htm" TargetMode="External"/><Relationship Id="rId2" Type="http://schemas.openxmlformats.org/officeDocument/2006/relationships/hyperlink" Target="https://www.cia.gov/library/publications/the-world-factbook/geos/bl.html" TargetMode="External"/><Relationship Id="rId1" Type="http://schemas.openxmlformats.org/officeDocument/2006/relationships/slideLayout" Target="../slideLayouts/slideLayout2.xml"/><Relationship Id="rId4" Type="http://schemas.openxmlformats.org/officeDocument/2006/relationships/hyperlink" Target="http://www.bolivia.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m/url?sa=i&amp;rct=j&amp;q=&amp;esrc=s&amp;frm=1&amp;source=images&amp;cd=&amp;cad=rja&amp;uact=8&amp;docid=SEcYpQWBw7mX2M&amp;tbnid=FQ1SVTt49iSLBM:&amp;ved=0CAYQjRw&amp;url=http%3A%2F%2Fen.wikipedia.org%2Fwiki%2FBolivia&amp;ei=6t0pU8rUHorwkQf41YGoBg&amp;bvm=bv.62922401,d.eW0&amp;psig=AFQjCNF9daMX06pu2lUxmKeHUOLHyXEoyg&amp;ust=139533904452298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source=images&amp;cd=&amp;cad=rja&amp;uact=8&amp;docid=LX1knZJK9ogsIM&amp;tbnid=OFOQN4GwM_kbLM:&amp;ved=0CAYQjRw&amp;url=http://www.theamazingbuzz.com/regions/danxia-landforms-china/&amp;ei=4PAoU6PHMqb82gWW8IHQAg&amp;bvm=bv.62922401,d.b2I&amp;psig=AFQjCNFw-eIqcsH8UuUpbdBYk-ABgDQBTw&amp;ust=139527841055815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cia.gov/library/publications/the-world-factbook/graphics/flags/large/bl-lgfla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3" y="0"/>
            <a:ext cx="918574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295400" y="5334000"/>
            <a:ext cx="6400800" cy="7620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By: Taylor Drake</a:t>
            </a:r>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Title 1"/>
          <p:cNvSpPr>
            <a:spLocks noGrp="1"/>
          </p:cNvSpPr>
          <p:nvPr>
            <p:ph type="ctrTitle"/>
          </p:nvPr>
        </p:nvSpPr>
        <p:spPr>
          <a:xfrm>
            <a:off x="1350730" y="381000"/>
            <a:ext cx="7793270" cy="1219200"/>
          </a:xfrm>
        </p:spPr>
        <p:txBody>
          <a:bodyPr>
            <a:noAutofit/>
          </a:bodyPr>
          <a:lstStyle/>
          <a:p>
            <a:r>
              <a:rPr lang="en-US" sz="138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doni MT Condensed" panose="02070606080606020203" pitchFamily="18" charset="0"/>
              </a:rPr>
              <a:t>Bolivia</a:t>
            </a:r>
            <a:endParaRPr lang="en-US" sz="8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Bodoni MT Condensed" panose="02070606080606020203" pitchFamily="18" charset="0"/>
            </a:endParaRPr>
          </a:p>
        </p:txBody>
      </p:sp>
      <p:sp>
        <p:nvSpPr>
          <p:cNvPr id="4" name="TextBox 3"/>
          <p:cNvSpPr txBox="1"/>
          <p:nvPr/>
        </p:nvSpPr>
        <p:spPr>
          <a:xfrm>
            <a:off x="2057400" y="5943600"/>
            <a:ext cx="3733800" cy="830997"/>
          </a:xfrm>
          <a:prstGeom prst="rect">
            <a:avLst/>
          </a:prstGeom>
          <a:noFill/>
        </p:spPr>
        <p:txBody>
          <a:bodyPr wrap="square" rtlCol="0">
            <a:spAutoFit/>
          </a:bodyPr>
          <a:lstStyle/>
          <a:p>
            <a:r>
              <a:rPr lang="en-US" sz="2400" dirty="0" smtClean="0">
                <a:solidFill>
                  <a:srgbClr val="FF0000"/>
                </a:solidFill>
              </a:rPr>
              <a:t>7</a:t>
            </a:r>
            <a:r>
              <a:rPr lang="en-US" sz="2400" baseline="30000" dirty="0" smtClean="0">
                <a:solidFill>
                  <a:srgbClr val="FF0000"/>
                </a:solidFill>
              </a:rPr>
              <a:t>th</a:t>
            </a:r>
            <a:r>
              <a:rPr lang="en-US" sz="2400" dirty="0" smtClean="0">
                <a:solidFill>
                  <a:srgbClr val="FF0000"/>
                </a:solidFill>
              </a:rPr>
              <a:t> period</a:t>
            </a:r>
          </a:p>
          <a:p>
            <a:r>
              <a:rPr lang="en-US" sz="2400" dirty="0" smtClean="0">
                <a:solidFill>
                  <a:srgbClr val="FF0000"/>
                </a:solidFill>
              </a:rPr>
              <a:t> 3/19/2014</a:t>
            </a:r>
            <a:endParaRPr lang="en-US" sz="2400" dirty="0">
              <a:solidFill>
                <a:srgbClr val="FF0000"/>
              </a:solidFill>
            </a:endParaRPr>
          </a:p>
        </p:txBody>
      </p:sp>
    </p:spTree>
    <p:extLst>
      <p:ext uri="{BB962C8B-B14F-4D97-AF65-F5344CB8AC3E}">
        <p14:creationId xmlns:p14="http://schemas.microsoft.com/office/powerpoint/2010/main" val="3758939981"/>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r>
              <a:rPr lang="en-US" dirty="0" smtClean="0"/>
              <a:t>QUESTIONS:</a:t>
            </a:r>
          </a:p>
          <a:p>
            <a:r>
              <a:rPr lang="en-US" dirty="0" smtClean="0"/>
              <a:t>What do Bolivians drink a lot of?</a:t>
            </a:r>
          </a:p>
          <a:p>
            <a:r>
              <a:rPr lang="en-US" dirty="0" smtClean="0"/>
              <a:t>How many airports does Bolivia have?</a:t>
            </a:r>
          </a:p>
          <a:p>
            <a:r>
              <a:rPr lang="en-US" dirty="0" smtClean="0"/>
              <a:t>Which State is about the size of </a:t>
            </a:r>
            <a:r>
              <a:rPr lang="en-US" dirty="0" smtClean="0"/>
              <a:t>Bolivia?</a:t>
            </a:r>
            <a:endParaRPr lang="en-US" dirty="0" smtClean="0"/>
          </a:p>
          <a:p>
            <a:endParaRPr lang="en-US" dirty="0" smtClean="0"/>
          </a:p>
          <a:p>
            <a:endParaRPr 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1905000" y="2699657"/>
            <a:ext cx="3733800" cy="3581400"/>
          </a:xfrm>
          <a:prstGeom prst="rect">
            <a:avLst/>
          </a:prstGeom>
        </p:spPr>
      </p:pic>
    </p:spTree>
    <p:extLst>
      <p:ext uri="{BB962C8B-B14F-4D97-AF65-F5344CB8AC3E}">
        <p14:creationId xmlns:p14="http://schemas.microsoft.com/office/powerpoint/2010/main" val="280991229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4531311" cy="1143000"/>
          </a:xfrm>
        </p:spPr>
        <p:txBody>
          <a:bodyPr/>
          <a:lstStyle/>
          <a:p>
            <a:r>
              <a:rPr lang="en-US" dirty="0" smtClean="0"/>
              <a:t>Bibliography: </a:t>
            </a:r>
            <a:endParaRPr lang="en-US" dirty="0"/>
          </a:p>
        </p:txBody>
      </p:sp>
      <p:sp>
        <p:nvSpPr>
          <p:cNvPr id="3" name="Content Placeholder 2"/>
          <p:cNvSpPr>
            <a:spLocks noGrp="1"/>
          </p:cNvSpPr>
          <p:nvPr>
            <p:ph sz="quarter" idx="13"/>
          </p:nvPr>
        </p:nvSpPr>
        <p:spPr>
          <a:xfrm>
            <a:off x="914400" y="1905000"/>
            <a:ext cx="6400800" cy="3474720"/>
          </a:xfrm>
        </p:spPr>
        <p:txBody>
          <a:bodyPr/>
          <a:lstStyle/>
          <a:p>
            <a:r>
              <a:rPr lang="en-US" dirty="0">
                <a:hlinkClick r:id="rId2"/>
              </a:rPr>
              <a:t>https://</a:t>
            </a:r>
            <a:r>
              <a:rPr lang="en-US" dirty="0" smtClean="0">
                <a:hlinkClick r:id="rId2"/>
              </a:rPr>
              <a:t>www.cia.gov/library/publications/the-world-factbook/geos/bl.html</a:t>
            </a:r>
            <a:r>
              <a:rPr lang="en-US" dirty="0" smtClean="0"/>
              <a:t> </a:t>
            </a:r>
          </a:p>
          <a:p>
            <a:r>
              <a:rPr lang="en-US" u="sng" dirty="0">
                <a:hlinkClick r:id="rId3"/>
              </a:rPr>
              <a:t>http://</a:t>
            </a:r>
            <a:r>
              <a:rPr lang="en-US" u="sng" dirty="0" smtClean="0">
                <a:hlinkClick r:id="rId3"/>
              </a:rPr>
              <a:t>www.boliviabella.com/climate.htm</a:t>
            </a:r>
            <a:endParaRPr lang="en-US" u="sng" dirty="0" smtClean="0"/>
          </a:p>
          <a:p>
            <a:r>
              <a:rPr lang="en-US" dirty="0">
                <a:hlinkClick r:id="rId4"/>
              </a:rPr>
              <a:t>http://www.bolivia.com</a:t>
            </a:r>
            <a:r>
              <a:rPr lang="en-US" dirty="0" smtClean="0">
                <a:hlinkClick r:id="rId4"/>
              </a:rPr>
              <a:t>/</a:t>
            </a:r>
            <a:endParaRPr lang="en-US" dirty="0" smtClean="0"/>
          </a:p>
          <a:p>
            <a:endParaRPr lang="en-US" dirty="0"/>
          </a:p>
          <a:p>
            <a:endParaRPr lang="en-US" dirty="0"/>
          </a:p>
        </p:txBody>
      </p:sp>
    </p:spTree>
    <p:extLst>
      <p:ext uri="{BB962C8B-B14F-4D97-AF65-F5344CB8AC3E}">
        <p14:creationId xmlns:p14="http://schemas.microsoft.com/office/powerpoint/2010/main" val="319818564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6512511" cy="1143000"/>
          </a:xfrm>
        </p:spPr>
        <p:txBody>
          <a:bodyPr/>
          <a:lstStyle/>
          <a:p>
            <a:r>
              <a:rPr lang="en-US" dirty="0" smtClean="0"/>
              <a:t>introduction:</a:t>
            </a:r>
            <a:endParaRPr lang="en-US" dirty="0"/>
          </a:p>
        </p:txBody>
      </p:sp>
      <p:sp>
        <p:nvSpPr>
          <p:cNvPr id="3" name="Content Placeholder 2"/>
          <p:cNvSpPr>
            <a:spLocks noGrp="1"/>
          </p:cNvSpPr>
          <p:nvPr>
            <p:ph sz="quarter" idx="13"/>
          </p:nvPr>
        </p:nvSpPr>
        <p:spPr>
          <a:xfrm>
            <a:off x="990600" y="1524000"/>
            <a:ext cx="6400800" cy="3474720"/>
          </a:xfrm>
        </p:spPr>
        <p:txBody>
          <a:bodyPr/>
          <a:lstStyle/>
          <a:p>
            <a:r>
              <a:rPr lang="en-US" dirty="0" smtClean="0"/>
              <a:t>The capital of </a:t>
            </a:r>
            <a:r>
              <a:rPr lang="en-US" dirty="0"/>
              <a:t>B</a:t>
            </a:r>
            <a:r>
              <a:rPr lang="en-US" dirty="0" smtClean="0"/>
              <a:t>olivia is La Paz</a:t>
            </a:r>
          </a:p>
          <a:p>
            <a:r>
              <a:rPr lang="en-US" dirty="0" smtClean="0"/>
              <a:t>Bolivia is located in South America</a:t>
            </a:r>
          </a:p>
          <a:p>
            <a:r>
              <a:rPr lang="en-US" dirty="0" smtClean="0"/>
              <a:t>Major languages spoken in this country: Spanish, Quechua, and Aymara</a:t>
            </a:r>
            <a:endParaRPr lang="en-US" dirty="0"/>
          </a:p>
        </p:txBody>
      </p:sp>
      <p:pic>
        <p:nvPicPr>
          <p:cNvPr id="1026" name="Picture 2" descr="https://www.cia.gov/library/publications/the-world-factbook/graphics/maps/bl-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581400"/>
            <a:ext cx="2571750" cy="27622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Left Arrow 3"/>
          <p:cNvSpPr/>
          <p:nvPr/>
        </p:nvSpPr>
        <p:spPr>
          <a:xfrm>
            <a:off x="3733800" y="4653643"/>
            <a:ext cx="762000" cy="3088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p:cNvSpPr txBox="1"/>
          <p:nvPr/>
        </p:nvSpPr>
        <p:spPr>
          <a:xfrm>
            <a:off x="4495800" y="4575895"/>
            <a:ext cx="2438400" cy="369332"/>
          </a:xfrm>
          <a:prstGeom prst="rect">
            <a:avLst/>
          </a:prstGeom>
          <a:noFill/>
        </p:spPr>
        <p:txBody>
          <a:bodyPr wrap="square" rtlCol="0">
            <a:spAutoFit/>
          </a:bodyPr>
          <a:lstStyle/>
          <a:p>
            <a:r>
              <a:rPr lang="en-US" dirty="0" smtClean="0"/>
              <a:t>Map of Bolivia</a:t>
            </a:r>
            <a:endParaRPr lang="en-US" dirty="0"/>
          </a:p>
        </p:txBody>
      </p:sp>
    </p:spTree>
    <p:extLst>
      <p:ext uri="{BB962C8B-B14F-4D97-AF65-F5344CB8AC3E}">
        <p14:creationId xmlns:p14="http://schemas.microsoft.com/office/powerpoint/2010/main" val="379324772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3388311" cy="1143000"/>
          </a:xfrm>
        </p:spPr>
        <p:txBody>
          <a:bodyPr/>
          <a:lstStyle/>
          <a:p>
            <a:r>
              <a:rPr lang="en-US" dirty="0" smtClean="0"/>
              <a:t>Culture</a:t>
            </a:r>
            <a:br>
              <a:rPr lang="en-US" dirty="0" smtClean="0"/>
            </a:br>
            <a:endParaRPr lang="en-US" dirty="0"/>
          </a:p>
        </p:txBody>
      </p:sp>
      <p:sp>
        <p:nvSpPr>
          <p:cNvPr id="3" name="Content Placeholder 2"/>
          <p:cNvSpPr>
            <a:spLocks noGrp="1"/>
          </p:cNvSpPr>
          <p:nvPr>
            <p:ph sz="quarter" idx="13"/>
          </p:nvPr>
        </p:nvSpPr>
        <p:spPr>
          <a:xfrm>
            <a:off x="114300" y="2133600"/>
            <a:ext cx="6248400" cy="3474720"/>
          </a:xfrm>
        </p:spPr>
        <p:txBody>
          <a:bodyPr>
            <a:normAutofit fontScale="92500" lnSpcReduction="10000"/>
          </a:bodyPr>
          <a:lstStyle/>
          <a:p>
            <a:r>
              <a:rPr lang="en-US" dirty="0"/>
              <a:t>Bolivia’s culture consists of holidays the celebrate rituals and tradition of pagan (ritual).Also, the celebrate Independence Day on August 6</a:t>
            </a:r>
            <a:r>
              <a:rPr lang="en-US" baseline="30000" dirty="0"/>
              <a:t>th</a:t>
            </a:r>
            <a:r>
              <a:rPr lang="en-US" dirty="0"/>
              <a:t>. They drink lots of wine and eat various foods such as corn and wheat foods like pasta and rice. They have a Democratic government and developed a constitution. The main religions practiced are Roman Catholic and Protestant. People dress depending on what region they live on</a:t>
            </a:r>
            <a:r>
              <a:rPr lang="en-US" dirty="0" smtClean="0"/>
              <a:t>. They tend to wear lots of hats or long clothing. Also, they wear lots of color.</a:t>
            </a:r>
            <a:endParaRPr lang="en-US" dirty="0"/>
          </a:p>
          <a:p>
            <a:endParaRPr lang="en-US" dirty="0"/>
          </a:p>
        </p:txBody>
      </p:sp>
      <p:sp>
        <p:nvSpPr>
          <p:cNvPr id="4" name="AutoShape 2" descr="data:image/jpeg;base64,/9j/4AAQSkZJRgABAQAAAQABAAD/2wCEAAkGBxQTEhUUExQWFhUXGB0YGBgYGBscIBwgHxwgIBsgHx0eHCgiHx4lHRocITEiJSkrLi4uHSAzODMsNygtLisBCgoKDg0OGxAQGywkHyQsLCwsLC8sLywvLC4vLC0sLCwsLCwvLCw0LCwsLy8sLCwsLCwsLCwvLDAsLDQsLCwtLP/AABEIALsBDQMBIgACEQEDEQH/xAAcAAACAgMBAQAAAAAAAAAAAAAFBgMEAAIHAQj/xAA+EAACAQIEBAQDBgUDBAIDAAABAhEDIQAEEjEFIkFRBhNhcTKBkRQjQlKhsQdiwdHwcoLhFjOS8RVDJFOi/8QAGgEAAwEBAQEAAAAAAAAAAAAAAAECAwQFBv/EAC8RAAICAQIEAwcFAQEAAAAAAAABAhEDITEEEkFRYYHwEyIycZGhsQXB0eHxFFL/2gAMAwEAAhEDEQA/AAFbgLAnyqjLfYnUv63/AHxtw3ieZydXzChZdLKxpk3UiDK9Y3+Q7Yv06sE3jE6NPY4kZP4hzrsKB16yMqr6p+LWZ1R0B7dMUPE2YgqCCYJO/YAYr5lhSBGgRp0reIBabexJt6484+3mOmkSW2HcswAGNk7Rx5Y0x14ZXK0KKzEUxYAk3vfoN8T0K5/nMk7AHrjbxVk/s9PJ0lWamnQ5XqbBbf6tUYrcNy7K48ymepmfQ+l+1jiZz5YtpWQuHblRe+2SvxQY/EpHTvtj2hxA1KlJQCAgPrJjf5AfvgLWDqeUOFFjPSdhsN8MXAafnO+00VDNa/NMC3fSd8VGRHs2nQ15BQXLeh/Zf7Ym4g0Uqh/lP7YrcH3J7iT7knp8sS8YYCi8gEWsetx74mW51Q+AX6NRPMp2gioskj1tfB5aulELKCWYLb16/pOEsgHMKVULzIRDGLMSbWvp9MMvAFBo0/MInWSsnTLSxECbnT07e2BoWPoH8ZjMZiToMxmMxmADMZjMZgAzGYzEObzApoznoPqeg+eACDiue8pbXc2Uf1PoMKGa44tP7pTNdpcswkKpsWM9d9K9YvbFnitSoOeoNTMYVQYnsg7Dqx7AnexTdGtmAbUxM1qg2LbEDsBAAHQADCGkWlzOpiBzUhMl7lj+aTufUjr06Esrk9EAb/hUdP8AP0x5ksoBED/SP6n/AC2+DKUAikneLn03gYaRLZXyroph3VSYHUfqen0GCAAEpI1IYIm4m4kdJBBwkcWzB53btt+wH6DBnheUalXeu2gJUooXAHMamlQJMX2f/wAhgQmiPiaFqjR3gfKwwucIqtXzb0WUtTFTkYC9LyyJM/kYqZnqR1w11GvqG8g7HvjOHcMTKpSTTyVKqqV1czn8TVGHaDyCxMA2kYfyC6RZo5mjVbMmk4cqdLkGQDE6ZG5vJ339MSZ8QlP2H7DAbwPlQKGb0ACc3XsLbNHyGDOdzKlUiwAsx6mB8APxf6jy++E1qIoZrLCpRqUmLDzV0jTGqOpE2Aj8Rt77Yjo6KVMUkIPljlpySBeZM3dpMkm3YDHmYrsUfSGGm5I5i39SfTF7hXDpQVKqhKhpozBt1JUyvvJE+2BdgI+FUqx01AoBcMCZ2G8n3I29cEk4bKjUzavxERE+lsaVOJ0aFNQTsoOmQI9TJAA6yflNsLmb8SVahlAQvSKgpg+xZSz+8KO0zOHSDUSERhOlgfQ49+1FTDIYjcYpKDqkbd8b15nfGdmtBD7QriA4noD/AM4IZLitOjVpVDlabmndfvKibe+oEg9CMLRjqPni7wykXIpBhLHkDGBMXE+sfXDt9A5Yt+8dO4dT/wDlPvmfyoayK2pl0xBmB1E7dcHKlCmgDec7GdN73mIgRF5Ee+OTrwLO0n10A6P+ZGU/UTB+Yw28H8VVo8viOUqbj76mjESDYsFuOlxbvbFxfcUopfDQ15bJqeRGX7tdGkMOUQIkAmCAbEiR88TU+HMiuFAJZQCQRf8AmZbBmIsSTeMRZirlzT1msqUjqJAfQp1GWJESSevuet8L1bx7kKLj7O7ViFK6aSAgjdQah2VZMCevXDckKMZvuNeRqhWYbAAb27kxPacbcdqnyDpEkkR+537Y5j4j8VNnQB5IpqpkNPN+m31wIy2ZqBlh3tf4m6fPEc+pX/O60Y7ZGofNX/feQNlY7f7Tf0w0cOEmncETqHWCFveLb45vwbjlYVU82rUZFmQTq/CQPi/1frhz4NximzoxeQobcCbi/wBAOmKUkzN4XBjjjMZjMIozGYzGYAMxmNK1TSCd/Tv2GBKeIEFR6b6UZCBzNAaexjp19xgAL1HCgkmALk4WeI57zmkWRdp+hYjv0AxPxXiPmfdrtPPBmf5Z7dTgLx/iQnRThWMlTE7TDEfOAD7+mACpx7iLVH0LZtj2Re3+o9ceZbLAwYuegET2PtGIuHZKBcXO89T/AGnB+nltCkneLn+2BCbIuGquvSWXWdh1MXMfqcTcWH3Z9SB/X+mFarXcVUqD4vNSB6lhA9o/bDZxLMIToB2me2GhNCpmsqHZKZEydf8A4sNI/wBxkekYPVcixqnzCNIRoQbWIj9zb23xvSoIPvmnSCiTuZLQNI923O0WnBKtTuY6U26+vfAwsXcvRAcECCJI9wJGIuC0x9iyWgzoc1CJJYgMZPzP4jAv9b4hb22MGxm14B39zb3xFRYuQqLCsAZ67wQfr8osMEdEJ6lHh2T8mk6GXmvVrxELztqAI6kCRe3piXyWqNVVgTo0Pf8AnJge8DrjzgQ+/rNVnTTetSCgflMC3eLzhjOTqVDUt5asVHcmB/QG3rOFuMqFRTNVQCx5Yi/+XxHxrI5iopKOmqLLcT8xdQO9vcYk4lxnL5WVTmqt+BZO35jfYdBJ9MLOZz2YzJIYkC8U6cWH85PKOl3J9AuGIDZ6mUh67qgmAXhiT18qkpIY/wA5JPcxGBreJUViKVBXH/7MwS7t8hAQekn5bYtcfy1I0iw+8aQNVMalEEyGqt8ZEEaVmOoGFWmVBOosO0DEvQtEQVb6dSGfwsw/rjc1Ko/GSPUA/rviquVF99+5xaoUyBAZwD01GP1xJRi5o9VB9VP9Dizl62ojSSG6dDIv+kYohWubG5FwOlukYtZWpoIqFFYAxGojpBF9gQSJnrgYzp3C+N0qlJCxAaIYaouLE7Rc3+eCVPO0zYP9HQ/1BxzNcuoVloOuh+ZDJDCx+7IMhXFpIPSRuIt5bzYA0FjpnlmwFhqJ2Yz6SZgWw+dXVmUlKrStXR0cxvLf+P8AbEb5Wm3xCmf9Sf3GObZPNVLU2Vtd2JWDykSNvUx2thlzxak4HmOqwJYliouYvff0xatq7JvWqD//AMRQP/10f9pC/wBsaf8ATdHcUyD/ACvI/fACnxkH/wC9vmpP9DixleJO7KqujSfyjoPYYVPsNZfFhTLeG6dN9Y17RDbdPT0xS8ReHa1QTlSurS0pOktsViRHcX7++LuS4m94NN4iyM6x6fEwnFyn4lQOiVCVZzC6hqUntqEFfnb1wL5Fe0t7jzSfUoO0gGMbYHcIqltW8Wt2PXBHAMzGYzGYAKfFc0tNC7mFSXY+iqWP7YRc/lvNzdSoT93KlRfm5FM/6b/M26HDT4uoCrQeiSw8ymySsTzQDE2mJwHr5sUqcH4jAXuAAAoHYx9BfeMO6ERcTzYRAqLLxETGowCRPYHc9TbA7IZQsdTSzMb/AMx7eijHuSyru2txzG0DYdgPT1wVr5gZdkkaiTzeg6x7Tb54QzTiA8lJ3c7en/H72x5w7ihzFOqGUK1MqpgzqkDmiBpk6rX98WPEVPmAPQfqTH9DjXhmVfSDpK0hDG3xWJb06QPf54OouhToZZvNWCQIMn3sPnvi1VyoVVA/mudzzGP0tiXKM3LsDqpkt7s2odgsLf548zGaUhSO37mbD0n/AN4HQEbU1UNNixon3Ckk/ISfmce8QzxZosZ+ED4R1WZ+I9b/AEG+NMvlnqEkjSognv13PyP1xcyWWAVQil3lzJmBOuAWPYGPkMOxUQZTJyQ9U8uoG+w1LP8AbGpzhpGktOlV0useaqSixJJZtxNyG2mBgpmDSoAPXcFhBA9QIgL7nc+mFbj/AIjq1FK0gUpgCVA5iO5sdI2/L85stgqwlkuIUst5j1mD1GquVCXJVo0W2BIEEk3M4GcQ41mcydKzSSLpTu0fzvbSI7x20nAfJEmmXWkzm8ydCzezVCNTEwOWmtpEkXwq8c4rmH+7cALNqaDSg/29fdiThWUkHa/E8vQmIqt2ptC/7q0Sw/lQR++Fvi3iWpWGgGE6U6Y0p8wPi/3E48ynA6tUy0xhm4d4VCRKn6YWrHojds+czR82owQA6fKFgva5iewUC/yOAea4fDbYcW4ZpWRTBIusjr6euBdPL16hJNML/qIBPyUGMV0JAnDa+SQlXlmmfvA3bYaG/e+DuSGWfXoy5YqQsqtXc36vvA29fbHKaddw0ixBmwG84vjjOZ3OYq/Kow22EAgWk/XCTFyPudG4ZwmhUphjRaXqVG+IizVWgRB2FsR0uGUKlBJJpKR5iMSsSwEqSdIFgImOt+mOeZbiFUKIrVBbpUa3XvglwnilYKE851XTEFrABdrzvEAftgdMqMZdxn/+IWmVd0hiwam5dFTl3DjU4htwwNsTcR46cs32emoliDWldS/yeXtqnVMnTBI3G1TJ1kbRU1oo8nmIUA9REAfE0tA9DvgaVy5aqGSpcjyxTgqWi5IZZAJPwiDeJtOOdR1tnUsUaUW69eQV4urVa/mo606Trq1FyEbSBpBCryv95ZYi5MjbDpwXNh6aa9OuApRwZVQDpgGOUgATF4wlZPNEoKLJpMo6Colm/CvXaOlutwcOGTolEIfywoVmeoNZtvZSSbz/ADGPW5MSm2pS9evXYznyqFJ79AhV4fSbfL0m+Sj9dJxpS4bQpsGFAIRsVYWn6DFHKnLVWVKWYos7GAswZ7AEYmNMrIlgQSCNRtG+xx2rwORut0WstwqnTV2oo8mWsQwZo2nUYk4o5fg9KqEenWJKtBWoulgwMMCLQwMjTGCByFQElgQRvzLI94M4g4DRdPPcksK9YvDCQeVVt9PXbCd2NKNW0NvDXWnScsbrLMOoHt7DBFWkA98Ki510FKlThamYqFVJv5dNFJYgHc2IUXEkdBg3Wrin5VMahcCSCeUb3AjEGtEnEadaAaJpzJkVNUG1ttr4r56rXSir6KbVBBqRUKqB+LSxW/a4G+LlZ9XwVQp67H9/nihx2oyompl0i7W+KPnt6e3thCBWY4qpJqa/gJGg3KTtM9Tv62G2BdLLtVbW0+gPSTf5nqcUeJZhA5rOAIRiq2mFZdJP5fjeOwkdTiXK8adRUWqmhShqUqsQCAJK6oA1AEbR39peSKfKzT2ba5kgznagy+hiAYu3ovWPYY14rQD1BNwdItvfYe9xgRkePVM21MCl5ZYGGezQu50EWJNhN45iNsMWVpQ4UxAPt/X/ADrilJPYiUHHRgLxPnc0GpihTWpWqEqoaQiDSWJdgOkQJ3OKX/UfGKALVaOWrCIimzIR7TqBP9sWvHOaqBUp0qi06jgsGvZBYjY7lh3stt8K71avmjRmdeXJHxghiAsGxVSCWBI6Qeu+BmkI2tghwrjtTPALQrFebTVBVVfXEhdLhgNJY9xIODPhDhSUC2WNRsxVoBUcxMtpkXJsAjIOsBQOmEjg/iOjlc7Vp1B5XnlKi5kb020lRqF+QqTJERMkduzeGaNNaQKMp180qQZ+Y/y/rhcpEtHRQDlg5qJUUKwUroYTbUxt8QuACDG/UHA7P+JXPLlk0ACdTC4ETIU2UdZYxF/TDwzRjn/8U/DlXMUxWoOBoBNSmSeeLqwA+JxECf6YshUKfEfEdKmSxY1qnUhoUe9Tc+yDvzYj4RxRM0jB1JZWnSDopqpjSVQHneZu0kTaMUeF+Dy5BcyTfDZlPDgQEBP139LXg9sRqynSBtCiQxWGdYJVZNmMXEmPrbri2/DA7ISAW2MXvi3kKLsxLoFEQLzPy6DBXgXBVR2qAEsbCSTE7gDp0xS10Jbo8yPCwsEi/QYKplzGx+mOeeNPHLKzUco0BTD1hckjcU+gE7t16RueZ5/ij6tZqVGqbhi7T76pkYrmS0QuRvVn0a9KRGBT0NBg/Xvjnf8ADv8AiPU81cvnamtKhC06rb02NgGPVDtJuDeYnHXqlK9xiviI2PmMoL9b9L4tplWBIGnaQxsCCNxYyOny72xFBJ/vgxw2iCpViWBYAISUEG7nUNtgItvM4526OuEOZ0VEyLmFUBiywoUTNtt8EBTkCmXG8MBB26WuNomcX8u1PVSU02RQBqaFqaRAjSFibm59RbpiVAtOoyqWqkzojSqHsQCNRIOxgC/XEwy2aPEotS3RRy2VrnU9GnUamsqWprqjqRYXgfsDietU1utRCqqtOmxIJMX0gwBuSA0frg5xPjWY4fTA1LoqGNBYNG5gC1wxPQgjeOgbJ03rJmG0KWNNSV/3Wi12EG4NjbBOSjqyPjVp7EtJg9RVqanXbn1XDGAdKmfw/M7k74buL0TSydfmAVaDKqoCAFC2vMkwBeR/XAbg/FMpSQ5etTJNRQxaoAStgDKwPLY8xG1hcYt8XzpqcOrAgahSNMlSTqOmJ9SR07zi48rTJyt3ER/4Z8RqtnqXMxCqzwXYiYgGJ6EzjrunHLv4ccOZar5iV0qChEQbkXHTYHr2x1lzTWrSpsdIZEZiWgDUCTc7XH641xtanNlT0YscXy9SvnGAqmk76AKigag2mPSdQWI3vY4pV+McQ4aWLua+VLaVYkalOoqZUjeRvBHMuCOaUVMxWG6/CAYIaBsffae5GF7xI4pO9GuKtSk3MabsUcKoFl1C7KSGDSSRM4wlJ2dmJX18gvn+LGlVTMElqiEBX5QGRZUALsWDk6jqETERBL94d4p9pCVQQfwgqQQYJBO9rggz1BjHFDldcVG16ixU0yrfHEwBsbXm0x3w9ZDjVajVauNRGmHpRIlFVCJtpiC7EA9gCL4mDe7Nc9NUqOjcQ4fUqkFcw9KARyrTaffWh29MAuJ8Oc1ArEMvTuY6kQAL9rfthc8S+I69WqfId6IA009BsxCCo3mE8qghioIuCp3BsayviPzEy7CXphlp1K7MqczLJAQgEgWnYiRY3xsnZyOLQL8Q0XNSnRRlCVFAIgc8agADpLCHAmImYE3wjcUoFdCvqZ2B0gsxCmACbTctaR63x07iFOi9A6KiMabtqAYg8xIZQRtJP6Y57V01KpqEhkJ0AE2BZTTCqASNLbaR6H1xlKKvR0aY3ap7di3wXxC1J0fNeYzjzKattpkhmn8xJUjoenScM+S8UGoKrNRem6aqhQi4p2jUdg140zfcWkgdT4S63dSZVSlSsCwqGkNd01G29+6LvEARS4+1IVXq8z5sgs6rAKPCKCOhVQTpj8R3nBjSUmk/F+Ztjg8r1Vpfizbxxx6vVzOVbyB8DzTa0q4mW6AQmvc2TCxnuL1qgNNacugMsREDpNhYAgDD54oy9OnRy4RCftNIUkSVk+Y1MPN7t5QO3UkmJxLkcga7U0am486q1QsWUjy1boN4BCoAe/UY6FjTW5Mt3KKpJ9xLyH8P6jNRer96a7KAocqTKkgltJ2ABIGwG+HpJ4U3lgakCyZOoqsxqBsfLneRb2xp4o4/9izSctxSejTMA6hErsxkI63BIPNEdcXM14wyrVtNULUpmkCtUKGYlidQkEFQo5dpBBnpObjUri9e2tPy/jVGuHHKajWPmTWvfy+X1HihnlamHF1KgyNjI6Htio9RWBR0VhGzXHphC4d4hq0SOctkhU0rVcCQCBpXSloAEgQJJIsRpw1Vay1F1KQ6OAQ02IPr646MaT0ZycXw08Mtf88H4ivmPFFLLGqtSi6lTyBSrFrwRdgFg+pt62Nrw141y+ZqilpejUaRT8wrDkbqrA/EARYgb2nCXmKNBqEkuiq5XSCpqTuQFmLDafynffHO83xEmoGQFQkhATJHcmwhvYWgdsYRe+uw8mOKrx9f2dv434uoUXVKaVKmuSrBToIVmWpDddLqBt+L0x7xrxEXyIFAVBWdCGRVbUB5c1ItII2kdGB6jHNM3xJCoemB5lQUiXvNMqukrES4IUEtPxDqLCbNs5J1VDqDAmq7DzGJAga9UAW+GT03jEPLWonj8Nitksp51Oo6mmiUlLFnYAC3KJ6FmhR6nCfX1EywI1DUJtIO3ythybPCrSFCs4a5AWAau2yEkALY3brsDAGFDMVdTSBpAsqyTpA2Em5j/IwQurYp1eg2cD8PU3WnpQVfOFmYjcDnUCRpO4ESRynrjsvhvi6/ZaQruA6zTLN+MJZW9SVKyfzBscx8OcQoZfh9N6lOzyrBXVajszESDuBZbkRAEd8TvnKM6MxRaqyAc1HN6RdRq1aAql9QJMbT0xOOb5n9CpYm0ku1iVw/OhmKlebv/SOnfrvgxkKFR6TOab+UrLqJGxtaPijYTEbYVa9FkcqQVcnVBBHtaJw6ZLw9UaiwYMaqjmCy1iwAS1ySCCV3t6jFz5YxtvUWPWVdArwzKUBSqa31VavMlNDCLoawMQeYgCO5PYHBfhz06Lrl00tXINRbDUsgJJ9y0x2DG8QVpuMHKnVRTMJVWmKfMgRVAEQRVBbbeAPfCnwbiZGbDlQ7NqlixZpIsQ5uDMbDa3XExunpRU0uZJPT19ho8fcLp+SKyZrW9Or5blmPxiZUcoAKwSIAG/fEPB+GZurTRgwKuAAVf4uy6dQ1D0kdcGsytUUKtVDWemlWq1VXXUr62GoIkMrU1YE6z1LG0GSngnjC1X1VErVA6MymqzNT1qylVSeXUd4AkQI3xhzT5TZQSjo1fb1+wt8X8RrmJyr5ZadZVKlCYU6PhCkwwbcAdO+LedyQfS2aKVtLKqvJpoF1FfhpkeYR0OmTDXiIacr4ZUPm6pzIZ8ymmoamXQ6QdgoLWjUB0BgflwqZfgTmsKSZw+WVJp1NJuoMQ8MAHBBAe4ETyyMUskVqnv8Akz5E9GFsxm/J1JSoU/K/IsKEIJDCF6nef5sT+JeMNVzqUQylSiqKpGkKeY3VkZYCwIKmSR2wvZ7jTZVvLpIKtNWIdnQhtQgPsbKDCiSb+8YqcX8TUxDeQYYDnSqCUYEEi6bja8g3x0YWoxSe/UWThMl30/bpuMfAuLSQ7UH8xmCqwcKjxqg83KpldJiwO3bA7xnxyrmsxSNQJQqLrEatIkwAdZF1hSus2J6RihlvEyOnk0Uq0WaolTXqWSVYQFIWVtNwepw7jiFOsBUZ08tHMFjZFXUqHURClnBELEHq0GcsuTldLYv2Tira1+diV4XrVyXULTqIGuKhDoSbAQslJH4xYRN4wzcTNNsxTrOuYpUzTck0zJFUU1VSHGoGmyjSZAOq56nG3HM6Mvl/LAAaqmk05KfeiLSoUE6GnYEGN5jCtwHi+ZWvSfXpVWlgCRMAiIEDr7/QDCi+ZNpeRTq/edMY+G5tGV2zJqVayMXoBX02NIFUZaJ2NQhYOwJNr4N+E87TNCgtU/8AZXUWJgFyeeAANQLFTJBIM3jAXjecpp5OYNJQJ01CAqpUDCzMRABDjTJj4r7DEvEPEuRoUZhHYulUU8tWWppaWCpZyoXTMgde8iKhNNaGc46035L12PfHy0aOqolV1qVCCUDErIIliPwkztO5m18LmYq0EoU2Vk10izqOuqQUsJNyLkixmMNOdqUK9JFNJitVNRsCVkFVEHUC8vpA6nsBOFvhXActTJLLUGimGZqgiNrxBEiRKhpEjvjJzT1ZWOThaCI4rm6tSnTH3pemfLK1CVhgQSST0i4EWGIc5kWWifN5vKCqAbgEMx+IdSG6SPW2AuZ4vSq5xcvTcLRWwqqzjW0Ans35lHc++Cefz6ZzMUcvl3BUtzfeCAimWNwCTHSSTYdZxqppSqXb1rsVhfKm18h4p1VrZVPLXU1FSiPUH44BJBmQA40yI2iIxrlM8MuFDI4kLT8wXCrMbBgwVrgMJINyMD+GZ0U6j5cEKEaFXTJcuFYwdxBVnItub2wL8WeImhqIMgsp0MkaPLb1gkOdDdRc46uao/YqPDyyZvZLZu/L8XWvbp4C54mz9TOGhSAYeWGFMv8AFpLagWPWF0jfoe+C3hAlAtanTp1iNa1VeIUKAwfuupJOxkdMXPFHh3yyMxlQNBTVUQbICswpEh+5A7r74F+DeDvWFV6OpTTql6rAkE6ZKgEdACIHcsemMuVp6HoS4hJJ49no1t9fMd+NcbStQqZcUXpsSimiVXSIYS2ofLfsI74j8k5HSgfVTqBmVWJGlxzQwNwG0x1M79yLy3iNJKM5OoEN5zMTsYGpiIiSOhvGxg+eIOOB1IJJCsCXO5qRYDfYRPS8YxfFVOMUnzdtqXV/TtuTPFa9i4OO7l16b99Kv99SotQeVmFair0xreoixrI5tYDGNiSBEGAYxzuhlWzzTTK/aSGZ0Y6fNMlgaZPLqCmNBIJ0giSTh14RnqjGr5RpaMudRZyupjpi5A9TKx1PXCHwmmftuXNDV/3k0E8oksNrWXtONE21bPKyJJ1E6JwXhlKlkaTGiH1K4Y1EmQwUhlPYVELAxYQJuZHZoU2zDvUZ6hZRoAYlg0RLEADlUqoneCbGMGuKZhqdFkKsraVLU2aIpSAxC7gHkWwPT0ws8Oz6JmEdFqsWhQFXWVvcgDcA2ncgXGM231Q9LpdfmU/EhnMHMQERBK04bWT8PYFROzHoBhNqAjcESJAPUHY+o9cdWz/A2zav97SV5CVNdXS0apANrqSVIHcjbC1xLw9UosUrlTlwAVqAErdtMKbQ0ja30xUZ6+8Zyx1dXp3T+3yI/CVEVspVpOhCLXFTzQuzaRCk6TblFh3xvw/IVUpKapKElhzLckMZI/luCD1nDN4RrCjRfK5dBWQnzfOaVnUo1MVYgrBXTpANupN8V/OrqlOCl1mYcD2E7wZH0nEOSunsbKDSTYoihRFR61Us+uuRTpyV1oCdbO+mVGwgCSZiInBLxJ4+ckJlJpAEMaltZIiANwqiBt8UXtbASjlPN8xpHlopZ+a6wLW/mNp23xS4hwsoNaS9Pq35e0+l99tsaOm1zeRk/dTiunU94tx3MZptVeoW+gH0GLvgikDmxYkqpZbSARG56CJE9yO+AzLFvmf6YM+C82aeaUhVYEFWDAQVPS+xmDPpisl8rrVmcKvU6JklpVU81lYc01NTc5FNydDBWEyJUA8u0g4X/GHiRKyVEoIyIXRwdoZQdRGnva+DdHiVJiZyrltIXXpWpBj8R2AnYm8CfQL/AImy5dkRVYPVYKmq5IkDkiABJFhvbHNCTbpxavcpwdptrTYk8LcczrUjNcmmToQMoJNzbURMCMNOWZaeWrBYMhqSmx5rlgQbxzzaQdjgBnXFJylM6vJXSo35wIjty7fLEDo9BHQMSNV2k3YA/uzMcb5sS5VS0vX6NfuelwcIPLGM9V18tT1qA8nM6LijlikAkSajKpNtwINtsKAzXJ5dQHkEL0lex6SOh/fDmc0Mhmc3QPPTFFA2rfUQrAW9WI+WFOo5ru9QgAINRjYflUe5/rjHHJu300aOX9S45viOeG1V+1UFeCUqVesqUtKsBMPa0gNpP5lUlh6qPXHYDnKaU1bQzJOlTAPRieWREwem56TjiXDabUETMidbVhTpgdbS5tfYgAjYzh8q8aNKUpaK6AwISFJ3MFnJqETpLsBMdsGaMpStI58GRTi9dtBl8R6HoVEZCCyMFE3Jiwsdybb/ADGOJcQyVWnXqJUlXGmb78oIMjcEQZ9cdD45xWoUFSvQDo11IAJXY8rBpAmJ6ThBrZ1qtR6j/ExwsSlFao7MUIymkW/DWcK1aSsxKFwSrMdMnYkTEzBn62nBzhXCUfNGoF8sNqqLWqKAAzEXVDbYmJG5FhAGFnK0mKSvxKwI9ybb23A3wXzL1ctVpVa9dqxrh1YzdQG/CDMLMDYCxjYHBN60t/z1MnUZzTXby0/o6TUzlCnpQSdCA6wxRrXDAbgEg7gWJEYzi3CKQDEF0LALUF9oYKQzDmF/UbE3k4R+MgNUZjTr6gVVgyysKLD1kRckjpi1wfi9SstdG1BkamYaS0GR1MyIjE44009fEx4zlfDyUW7psupQygqGs9CUpEs1VSFYuF0pT/mB9rRM2MqnhhC+fQ00Id2YKFvpDKwPWZCzf0w65N8s2Xq0HZgwdSQoEqGEgnoZnbpbAj+HuTK56oVMsPuqbKLB6lla8HkQljb8Le+OrJF69LF+nTceGhBK5X12rp9vWgUzHh3MT5mtteuzabkmZveSZ22uRirV8N5mvV1nUXaFkLawhYgAAAL0x2DOFUbL0RI11Itvy03YfTSt8Dc3UZR5qmVRJBk3IBube+/t1xKxTe839EehLjclqXKr6OvXVCH/ANM57MhKQrP5Z5RIKqFEi/cAAiLz88HzTqcKRaWXopVFRxpBZk1MBEzt6kNte8bb8J49oyGXNVpfSZQyXMMZJBsPc/1wpeJPGTONINpsFJMWj4iZj0HtjSGBySm8j066fSlv+UdmPBxPEZGmkoJtN1Sevhq/L6jZxY5Kmy1c4tKrmTJWhSll1MZOroxJMywHU3iyvxP/APNrfeWWRyoY0gA6Qs7yQFnuR6YD8LyrAGvVu7DkHRAdz7nv298NPAqX/wCMJn7wlwQCCt4BB0tNlUzaLY04lrFh5ustFe9dzp4jBDhuHbtty91N9Fu6XRfV+JQ4/Sp5HKRTqoKYs0omt5sVAYHUpGo9IkXtZfy/hV6j0K1EOKRdWcI666XNvr1BLhbEGV/EAYkt434dISqyKzeamlWU6FEsNOkkErpuQIuo6HF/wVTfMMiulMlHGuqw0mFOpFEENtyhRblJxwPK6TTXrT1qeBHG5J6+twnxDh9DympkaZF4XUdKgtu0sWvMlhJ2vAwDocJy9ClpLVRrGorqKs5RZ0mSbNK/DGxvvDd4kyuXestSoSriJhzTnoCYIkCIv7YoVKGXZ9ZRHbfWyl2PQEFp9BIwoXvH14i567iEq1A9U6WoK7Bo8wvACkc5eZJO52vAEYNcGqJXTyYDUkvqW8zA0rsNIVZjaYwveJaLNXFIn7sS2m/UnSDJ2CiRPfDd4U4fpoTKoAN2MbXgdSd9umPc4ThsaXtMm1dfkeD+qcbmivZ4bc21tr1s24T4Z8vzlIP3hgkE2AEiDMw1tjsY6YHcS8HVara6FWRJBDjVEGwEGwubYZstnKeYolQ7IVLUixgMwEFlAEjSJMEmYJ+G2Nzw9TGmnSKgALKmwAgCwMj+kDpj5+cJRlLkm2rdPfT5P1pfU97FlcoJ5I8rpWvHyAnhfh+Tr5ZQyKqMoNZUIGtl5tLEbSd+vS2NuLcLC+dWNNRTUfAonVbSix2LG5tAEdzjn+S4sajGq9eolWm2peeFEGVIXY36Yv8AB+LZqvW1VcxUqqql/LZuWRAEJsLHt673x2ZMcp0lscPBweGL5t27/qxOyGSqVS3lozQNTaRsP86bnHSv4ccJ+7NOqgC89erM6iiqqqokcpLMRPbXG4OBHCM7SyxqrDIa5LKSAPzhNG06dUfFYgxuCTngLiAzGezShoPkqEJ/kcRvNpv7mcSpyyS5a9f6dkUoLmbCdau1Nw3lun3IbXTA8uWYFham1WVU6YKnb4QMD+MZSpVq0TWBUnWWeoqDmBimnIdJuPiFmBBBvgvxHNUMtXbzi9Ko5cnRoKsXYMxViupAWUEhWUSZMnCd4o46j5Py6NJqagwrMVDCWJgKg0qom0GwEdBGWP2jlWqre+m/rSy24p82ngaUUHmISpppTYFtTKIjZRclp2gTiXxHmFqhtDAgVKavpFpMneZkNuOmErMmo2qajQO7E9L4e63ACKFOlTQoopIwdoM1LmoCAZ/EpHsB7azlka/hFe095lnxr4arVq3moVWnVeJZhJZQEJ076QAAN7k4HP4SzBUUKVMbmo0uomLACTzHcmNrTGCh4xWWuxYsyUoIAF5bQABJ0iSxta4HyteIuJaMuwamzBh5baQoZgQeUtFhE3ufmcRDE4Y467JXp4fycubHHJPml37g3McJP2zK0IA+zIGOscoZlapUZo3AVFgDcwOuHPi+dp0nptWooxqlUHIx1uwlTTZF7C9hcW9VH+FS1Mxm3ljyUSaYJJCkPT077wF0+1sO3F/EOXyjacw6U3LyEKO1yLsCASZncjrv3c3NRWl+RWCOKEFGHS9+tt6gDxXVUZamEomnTdZQ808s6gbT9YO+845pVy7JZl0ySfX5x09MdG8SZmmyJVp1alilMPUiGJLDURsVIKi4FxMDfAE8Lq5pxSIZNm0uAIGxazHcEHczb3wNuKSfU68U4qdp/MBcHpHTUmdCtTLkR1YiB6kTHtixwHInMZtUKaymyd1FupEAatfyw8+F2ymXpOr01dwCjEKSSsgHcRzb+wBwprqyk+VK1qml+vKqMNSarHvJ6grhNSptbmGVc+TmW2n2HzxL4eatV10Qy0yrR5ZUruLspgqACwkT8M7kYXfJ+xef57vUqVkp1HYqGKkFjpgNted42jDV4iXNUKNSutemaQTVoamCxttM37bT64Vsiz16bVahLMwkz7bAHYDYDYYuGDLdSf8AvT7mUpQlGq30EnK5jWxqanFUyHU7MH9R02sewx0X+FmfpLWU1AFUBgjdNRCgBzsCAGUH2Huq5zJ01RnpkMHcFWHYEwD2IMqR3Bw6fww4Qc3QrqXNJaTaUNOAxJkkkkHa0RHX0wnzOmlfz6Hux4eHD8EpSW6vTpeiry6eI0cY40KnE8pTQnQhJMgrJYMtpFxA3FjOL/iLMJSy1d2OlubQZ/ESYUE7tbYdMIfi7heayIDtVNVQQyVGP3lNgeXSYIN4scBP+u61e1ejSqQDLGRPqEgqrGbxExjVzyJaxtrs9/r+Gccp4JvHXwxVPvu397BvHuO1mVKVRtRW5m5E9J6mIxV4ZS1NqYco2Hc+vpi6mUy9YPJ8gzI1sCAD62Bgz8sHslwzLU1UvXJVtnUcpj1E4xw5ccJU4ta3Si3+ND3eF4zDHWT03oo8RrW9SMMK5plo0gulRpUag7KYG1hIJmLwJFt7hf45ldLAq6vSYnS429PnH7HDAnhcMA61G0qt1O4aCRFzINiBJtNxbHVxuVcRTxv3fl+xz/reaE4Qaemv7AzxFXVzTQOzs9UaQWnSNJn0gn2u0CwxvWHJ5tJjTKkAFeU77Tv6xgVmOGIKhcM6hXABLLzSqsYgTYEjc2B7YOGPsqM0AABtO0Efhtv3nHlzhUe54XN71C9leOV1qN5pNSvUgkuxYqunlUQ0WBE+s9cFuI8czIpa9Q1qp0yQ46byZ7WF7Yg8O5WjUyk+WFNQ1tbRF2ZVAnew1EAQbbjFrOcPpChVUKqzqJ0gDTIKSAqqLEahAFx3mdZyhCVU3/ZKjOSsTK+cepmmeoAGeDANgANhibxNxGoummHZU8vmiIO8C192M9/lgxm8qFVoiA6HqoEgU23J6sNiJP0FrJ+GWqZilXIBpqusIer6iEBHUAKXjsF747Z8XGXDclbP7Jfy0cUOGlHinkf/AJ+7f8IH/wAPsvmVpNpVfKBL83LBEA/M2sb2jDPnsxSRytSnpdSQ1yJIJkxI/wAGHfw/wynVp1CyjWrBTHRwqtMixjUpnvMyRhP4giBvvOR5YEq5WQDC7mLC9gPiNup424upNNX4nZGLbpM4jRoFmNpJJw1cHqCg3m12VRakdi3w6gW0k20hRN5ttGNcr4PqlxDoyA85DkWm4B0kCR1OGTiHC6dU0qFBadGkjipUBql4gkkhmktJO1/pt23WpjCPNoe5zwXlswivqekWUMAqovxQZYadRJ9T9MQ53glPh9JfJLaqjQWZhqaBIsIgC/TFtsyPU++BfiJVfL1RaQuoH1W/1MR88CtOyd2bAjMZasavO6EaGJupAuNr7jAvxFkC2WlCAKfO5J6WFh1MsLe+JuGVQuSUkELFzHdoJ9sWM1m6D0jTatpVhpLKuvci0A7kA/QwJjF2qbY1BtpJaAzgvBwopvUZHD0yyAkAhiw0mJlrA9DFpw7aTAg3gXOAOd4dGXCBSzaFRVAMyYAETO8WE/PBbh2XNKmiHcKJneYkzc3mcRHTQcla5vIxOHMX1lrzI2MH0naJJtsb4vVmK0yC5FgobSXIJsDAkmN8aeY3SMaMrHc4bSEmyvk6lTJsKyKfMZT5hjllmnT6MNJsP+BDxUDOqalYzUpEMpG6idj10mD8xPTHvEuErUR9g+k6XO6kSQZ3id/ngZ4YqBcoxY6Sf+4WN5JgG/pA95w4uly9AaT16hTxPw4VqVKkrQmoEwpYsQLKIG5nc2tgBUymYy9RQ3N5reWrmdIi5mLMRExb9cN9ZhoRUMWkwdx/7wJzOSSo6qRU169ZIHIRpIktI5ugid7gb4M0ffseFrlphTLZyi9WpSLnUHhk/Fyj4ri62F9rjaRjTiHDI0mnzpT1EKukRKkHUGIYAz01Ce2+KPB6U1q+Y6VQqoewBMj35VN9tumCFdNW98Jux/AwfR4ouYfy2qFwb6RPLHfteB3vglkSlLLOGM6d7jURN9+sYVuBKKOYzjRqVXjkgyASWAv7YNVM1SrUytBwXaJAgEDWoIOr4DJ3MbYpSer6lRxpzUX8NqwVxCspphU+HUNI7C9vkBjo/wDDLiVPL5PmsXqM3aYgH3uMc14wwVxQUNaNRJU8zeqkiwPTqcGM54uRVFN6Tg05SBpiRuRJBXuRjJNc2p9D+rTeTBGOLZ/hDF/EriP2mmqrsrTb/PXCD4YyHmV2U7BSf1EYlzPG8xU8oUkphKzFUDAkjSeYkyOl/YYP8ACUnqkKSSRf/TPp3JP0xp7SEpqC3q/I+d5JQi2LvifK+WNPU2GH/M+FlahSUMJVAAoYSLdR64TuOVhWzVID8wB/8hgj4r8KZfzWqoulmOpr2JO/qJONKatpWSnbSugdxHLeRFLVcnmE7GbG2x/thk414uo030uru9Msy6WlXYjTzXPLYEAgc198K+ZyACyg0kXiSQT77jEWSd6k0wANUGpAiQGDc3oDtPWMcvu5Hs4u9V6u9tz0OKnBYscYu6u/m67BiS9IeXUHPGssTKgAckReZfmmRNvRX4zxypVOXy9OeXcDqVnSbb7En2GCfiiilWokBlVVghDGo7E26YX8rk1o1FcLWZgSCQyrCshU6bTqGokTba3ef+fllTd+RxPLzdBy8F0NOUV3qmmSSyRsQY3BHUqSPQjAyrxitVrMDUZqaswWBYHYNp2Pz373xWyXE2rNSytNQrKfLBZgEAA3J9ht3wVyGVNCjWUgO6I91OoEgGII3vjb2GOa0WvciU5wlqbFvMpslJg1Ro0zYF9WpdQ6bdMHeNcVWhl1opWb7WqBQU+EsTLMQQbTJ6Hpjm/C8k9OmlV5FR2NGmCSppkQS4kC4HY/iE2Y4JZvOrTp02qBmXmqBuViJYi5MG8LYdh2xjhxQgmpK7+xeWcpNNHQfAnGBw/LeXVfzKlWo9aqx/M8Dv2UdrzbC5W8cs2azIy6hqQcaZkEcvNfcjXqidhhbp1qgqvTf4abaYEatpgk2AGxME/O+CHhrLLqrNTpGGIkEzcaup99sbTjjyVCjK3Bt2Wc6zVJ1DrYCAo/2gfrikeHXnSDHWBbtfGz58ybY1XNe+CgJloHHmc0Kv3k+W50PpZVIBFrtYAsApPYmLxjX7RbHvndO/0P16T+2HQJ6lWu1Ncq+gsqw3l6yJKzy3FiSLx+p3x7wyh5dJBzKYB95vMx62x7mMxRJ0V2dVmDoCkgjoCWCiTaZjBHz6TWolmpgAAsImAJIHQTsMLqW/gvxN2qs6qFmmV/HTZlY+5n9u5xcSozXdmdjuzGSfc4gUYsocVRnelEyDFhAOuKofG3m4AJM81MJDhirnQQhAa4PU9LQfQnAyklD7LXNMMaRL6TUAJb/wARcapUG5MfSxmirrpdQydQwBHpY4qZrO0ggWoG8oQClOAdIIsvbCaLTVJeJX8F5RadEsRzk6Wv+Um3pvcYLVkBO364opxWi5bykqUwWLEPtLGTpJAJAPcA7Yl86cJDyN8zs0y+QpoxYKoPeIPri3VrEKxUBmAJA3k9Biszk4jaoRgolM0NeiorVFomkkWDayWjc6W5lE6QSdyCeoGKnBskBQ51lqpLvI31bT7D9zjXiLsWQ6VdVnUjFgGFrSL9MTZbPapmn5Ymygzb6k7zhFuVqyHiGSAEoPxKWA7De364t5+lR+0vVmHBvTBUTUmLAwbiHtbriVXBxX4kyIjVGRlqrNGCRPmCVmDzatMGTNo9MOKSep1f9M8mNY3008n0+25ZygDS6hYulPRtEibRYzb5Yr53z8swelMFdVSYKWMKN/ijsZPsMXvD9ZVpItamzSDqkgESS0rHeesHfG/22mUNN4NOp5irq5RykgJPSAQA3ob7YzwwcpSlLRvb5LRGSdSSStL0xfy/Hnq1NYRVKnVqUk36bi0YLrx2u9jULWmGC/2GKOSyCKgKAhXuCZOobSCRcTI+WMrZWNjPt/zjVOS6mGTl5nS0LWeqVqtF9DUlIBLh2VDoAnlLbyQRb4dI/MMCMz5ol6dQoUVngdYBMHrFsbZqmeuqOoncTIn53xHVzSgqKgOhjDwpNpnYMp6RuN8Jt7spNaJeZLluNVagLVG8sONJFOYj1Wbz2PpjbIsWqIqw5LCFMwx3C7i7RpAncjEFQ0dRFFtaA8piLdJEmDHScR1KcE/uMDbZLVS1N62VNB6gam4fUXh2VI1dhza1I2Ie9sSnj1amfIIQgqvMFOqDsLG5vE4pioFuwLgbhibjtYggR2IjF3MqGapmEKkOUZTqQPTgWAVKhtBAkgnlGxBOBNrYv4r0s9bjB0+UGIUmaiVEkWvA1XUmBMRsMZwzN0KdSnUcOPLqmqbLpkhiNB2TRUIKqbbX5cUsw+u7FmawljNgOsnFZ6c7jCaM09dS/UrZcFxQ8yGYw1RYMMBJkkybGGIHT5k/DObror+TRFWmXkE1PLM9ZsQfcYV2tfsMHeGVUqUl0vpC/Es0gdRjUTruegB7DYYI6OwUeZ/yasonHjACDH6/22xM1C5t1xs2TKiSpHa+GSR01Tdnj0gn26jFd8uZgCR3iMWPLaRA+dsTLNhvgGV6VGLR+mLtNIxvoI3IM7jt7/8AGJDffABJTbE61cVtcCP17YwPhiLJqY1ariGTjwnABrmJP+ftisacjFsrMRjxaXvhDIVp+urr/hxIqReLeuJqNLuJxYSqQCLQT2GACoV7Y0OJ3x5B6/0wAVIE/v8A+sQ6L9MXzRLbCcV9B+Q6fvgAscKyL5iqlFbs50/LqfYCT8sNfj3wxSy6K9KVqMVBazkiwuXkg6RupG2F/wAN8WOTzCVtBcAEMogEqwi02kGDv0xe8YeLxnGUU6bpTW58yASdhABMASbn0w6XULa2A9UmDEydrYp5MIcofNFSadUg3jcWQSZAawgAGZ7Y3NcxvBw457wjTfKJmUNWrX0rUDEqddrMyBdJOkmCL33wa3aLjkUU0wEMzUNNaRbUqiAukQI7ACw9sVGXHi1AdjjycBmRvSn/AJxUqZbti6caMvywDBpyo364sZSlpZWKqwBkqSYPoSCCPkcTVFxH5Ha0/wCbDCAkz9Ck4Hl0mpH8RNTWD/8AwsfrOBue4TzAECV6j9BIMGOkd8XGLDYzjUZplj1Hb/PrgApLkX9Y9L/1xoysOmCQ4iYllviRuJL+X5TOAANNthj1KKn8I+n/ABgvUSkyzF+8G3v0364r0qCX5sABXK1VUnkUn5/oMeZvMs5uY/l/vhj8YcOpUm+7QL92Gt31ET9AMLFNAWv/AJbDcaZKdkbEnb/3jNJHWcTpTAHvviajSB6dJ/XCGVKSXvidz2ge043VceBBOGBolMiDP+e2N/NPf9MStTGMNMTt3wAZlqLVGCoCzHpb9ycQlIxL5QO4xNQpgkfPAMhVO+3XvGNoxM1EAi2MCjCAiCgeuMVOwxKaY1bdcbU6Qvb/ACMMCEj541FOehPtfF1lGnbHqoI+U4QFApiN6QgyDNovb1kRi8iCdse16KztgAE1k1CxOoe0R/ecCquUffV/TDBWpjHpQQPb+2ABZei9xfthh4f/ABA4hl6S0Vp5dwqhVY6gYAgSBa1vpjXM0xAPbFStRWJi/wDxgTCrIaNUtdjLEy0dzv8AKcWFMYjNMAiMWFQTgsKNA2PdZJvf3P8AfEppjtjYIMVYqIWHU/ScRxizoE4807YQFSsNthboIJud+59e0YjZj8umD1PLIVWVH+HEQoqqtCi/LcTb0mYPqL4cVzA3QEDxsPTrjVmFxoANoIm2Lr0F7dTiN6QB/wCTiQKi1CARF9t4t2j3xYWksBtWotvcSPe9sY1IRMXxlJB2w7A//9k=">
            <a:hlinkClick r:id="rId2"/>
          </p:cNvPr>
          <p:cNvSpPr>
            <a:spLocks noChangeAspect="1" noChangeArrowheads="1"/>
          </p:cNvSpPr>
          <p:nvPr/>
        </p:nvSpPr>
        <p:spPr bwMode="auto">
          <a:xfrm>
            <a:off x="114300" y="-1112838"/>
            <a:ext cx="3333750" cy="23241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28600"/>
            <a:ext cx="25622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Left Arrow 5"/>
          <p:cNvSpPr/>
          <p:nvPr/>
        </p:nvSpPr>
        <p:spPr>
          <a:xfrm rot="5400000">
            <a:off x="7135586" y="2378529"/>
            <a:ext cx="914400" cy="381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6921273" y="3004458"/>
            <a:ext cx="1724025" cy="646331"/>
          </a:xfrm>
          <a:prstGeom prst="rect">
            <a:avLst/>
          </a:prstGeom>
          <a:noFill/>
        </p:spPr>
        <p:txBody>
          <a:bodyPr wrap="square" rtlCol="0">
            <a:spAutoFit/>
          </a:bodyPr>
          <a:lstStyle/>
          <a:p>
            <a:r>
              <a:rPr lang="en-US" dirty="0" smtClean="0"/>
              <a:t>Independence Day festival</a:t>
            </a:r>
            <a:endParaRPr lang="en-US" dirty="0"/>
          </a:p>
        </p:txBody>
      </p:sp>
    </p:spTree>
    <p:extLst>
      <p:ext uri="{BB962C8B-B14F-4D97-AF65-F5344CB8AC3E}">
        <p14:creationId xmlns:p14="http://schemas.microsoft.com/office/powerpoint/2010/main" val="87323496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6512511" cy="1143000"/>
          </a:xfrm>
        </p:spPr>
        <p:txBody>
          <a:bodyPr/>
          <a:lstStyle/>
          <a:p>
            <a:r>
              <a:rPr lang="en-US" dirty="0" smtClean="0"/>
              <a:t>History: </a:t>
            </a:r>
            <a:endParaRPr lang="en-US" dirty="0"/>
          </a:p>
        </p:txBody>
      </p:sp>
      <p:sp>
        <p:nvSpPr>
          <p:cNvPr id="3" name="Content Placeholder 2"/>
          <p:cNvSpPr>
            <a:spLocks noGrp="1"/>
          </p:cNvSpPr>
          <p:nvPr>
            <p:ph sz="quarter" idx="13"/>
          </p:nvPr>
        </p:nvSpPr>
        <p:spPr>
          <a:xfrm>
            <a:off x="0" y="2286000"/>
            <a:ext cx="6400800" cy="3474720"/>
          </a:xfrm>
        </p:spPr>
        <p:txBody>
          <a:bodyPr>
            <a:normAutofit fontScale="92500" lnSpcReduction="10000"/>
          </a:bodyPr>
          <a:lstStyle/>
          <a:p>
            <a:r>
              <a:rPr lang="en-US" dirty="0"/>
              <a:t>Bolivia was once part of the Inca Empire and had lots of mineral wealth. Then it started to fade and the country began to fall. Simon Bolivar broke Bolivia from Spanish rule in 1825. Bolivia consisted of 200 ethnic groups in the 1900’s. Past Presidents had attempted to reform the government and get more jobs for the people, but no one was as effective as </a:t>
            </a:r>
            <a:r>
              <a:rPr lang="en-US" dirty="0"/>
              <a:t>Evo</a:t>
            </a:r>
            <a:r>
              <a:rPr lang="en-US" dirty="0"/>
              <a:t> Morales. The people elected </a:t>
            </a:r>
            <a:r>
              <a:rPr lang="en-US" dirty="0"/>
              <a:t>Evo</a:t>
            </a:r>
            <a:r>
              <a:rPr lang="en-US" dirty="0"/>
              <a:t> Morales as President to restore the country. There wasn’t a surprise when Morales won at reelection and took over the Legislative Branch leading the country to change for the better. </a:t>
            </a:r>
          </a:p>
          <a:p>
            <a:endParaRPr lang="en-US" dirty="0"/>
          </a:p>
        </p:txBody>
      </p:sp>
      <p:pic>
        <p:nvPicPr>
          <p:cNvPr id="2050" name="Picture 2" descr="https://encrypted-tbn3.gstatic.com/images?q=tbn:ANd9GcRsS6YdUZZik0BItrO_OWoXunXh9as0Mrh5d2o105WTtlxuCGA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57200"/>
            <a:ext cx="2219325" cy="16668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629400" y="2124075"/>
            <a:ext cx="2057400" cy="923330"/>
          </a:xfrm>
          <a:prstGeom prst="rect">
            <a:avLst/>
          </a:prstGeom>
          <a:noFill/>
        </p:spPr>
        <p:txBody>
          <a:bodyPr wrap="square" rtlCol="0">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Evo Morales President of Bolivia.</a:t>
            </a:r>
            <a:endPar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08070371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3769311" cy="1143000"/>
          </a:xfrm>
        </p:spPr>
        <p:txBody>
          <a:bodyPr/>
          <a:lstStyle/>
          <a:p>
            <a:r>
              <a:rPr lang="en-US" dirty="0" smtClean="0"/>
              <a:t>Economy</a:t>
            </a:r>
            <a:br>
              <a:rPr lang="en-US" dirty="0" smtClean="0"/>
            </a:br>
            <a:endParaRPr lang="en-US" dirty="0"/>
          </a:p>
        </p:txBody>
      </p:sp>
      <p:sp>
        <p:nvSpPr>
          <p:cNvPr id="3" name="Content Placeholder 2"/>
          <p:cNvSpPr>
            <a:spLocks noGrp="1"/>
          </p:cNvSpPr>
          <p:nvPr>
            <p:ph sz="quarter" idx="13"/>
          </p:nvPr>
        </p:nvSpPr>
        <p:spPr>
          <a:xfrm>
            <a:off x="0" y="1547455"/>
            <a:ext cx="5943600" cy="3886200"/>
          </a:xfrm>
        </p:spPr>
        <p:txBody>
          <a:bodyPr>
            <a:normAutofit/>
          </a:bodyPr>
          <a:lstStyle/>
          <a:p>
            <a:r>
              <a:rPr lang="en-US" dirty="0"/>
              <a:t>Bolivia produces products such as: soybeans, coffee, cocoa, cotton, corn, sugarcane, rice, potatoes; Brazil nuts; timber they have big mining and petroleum industries. Also, they have a large agricultural </a:t>
            </a:r>
            <a:r>
              <a:rPr lang="en-US" dirty="0" smtClean="0"/>
              <a:t>industry. </a:t>
            </a:r>
          </a:p>
          <a:p>
            <a:r>
              <a:rPr lang="en-US" dirty="0" smtClean="0"/>
              <a:t>The </a:t>
            </a:r>
            <a:r>
              <a:rPr lang="en-US" dirty="0"/>
              <a:t>currency is the Bolivian boliviano.</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533400"/>
            <a:ext cx="2552700" cy="116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638800" y="1711767"/>
            <a:ext cx="3249608" cy="523220"/>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Bolivian boliviano</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10554290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2778711" cy="1143000"/>
          </a:xfrm>
        </p:spPr>
        <p:txBody>
          <a:bodyPr/>
          <a:lstStyle/>
          <a:p>
            <a:r>
              <a:rPr lang="en-US" dirty="0" smtClean="0"/>
              <a:t>climate</a:t>
            </a:r>
            <a:endParaRPr lang="en-US" dirty="0"/>
          </a:p>
        </p:txBody>
      </p:sp>
      <p:sp>
        <p:nvSpPr>
          <p:cNvPr id="3" name="Content Placeholder 2"/>
          <p:cNvSpPr>
            <a:spLocks noGrp="1"/>
          </p:cNvSpPr>
          <p:nvPr>
            <p:ph sz="quarter" idx="13"/>
          </p:nvPr>
        </p:nvSpPr>
        <p:spPr>
          <a:xfrm>
            <a:off x="304800" y="1828800"/>
            <a:ext cx="6400800" cy="3474720"/>
          </a:xfrm>
        </p:spPr>
        <p:txBody>
          <a:bodyPr>
            <a:normAutofit/>
          </a:bodyPr>
          <a:lstStyle/>
          <a:p>
            <a:r>
              <a:rPr lang="en-US" dirty="0" smtClean="0"/>
              <a:t> The </a:t>
            </a:r>
            <a:r>
              <a:rPr lang="en-US" dirty="0"/>
              <a:t>weather patterns create large variation depending on where you are, but overall Bolivia has a dry and rainy season. Some areas tend to have more extreme effects of these climates. The rainfall affects the agricultural industries positively and helps bring in higher incomes during those seasons. </a:t>
            </a:r>
          </a:p>
        </p:txBody>
      </p:sp>
    </p:spTree>
    <p:extLst>
      <p:ext uri="{BB962C8B-B14F-4D97-AF65-F5344CB8AC3E}">
        <p14:creationId xmlns:p14="http://schemas.microsoft.com/office/powerpoint/2010/main" val="37543795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shingle">
          <a:fgClr>
            <a:schemeClr val="accent1">
              <a:lumMod val="75000"/>
            </a:schemeClr>
          </a:fgClr>
          <a:bgClr>
            <a:schemeClr val="bg2"/>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0800" y="304800"/>
            <a:ext cx="6512511" cy="1143000"/>
          </a:xfrm>
        </p:spPr>
        <p:txBody>
          <a:bodyPr/>
          <a:lstStyle/>
          <a:p>
            <a:r>
              <a:rPr lang="en-US" dirty="0" smtClean="0"/>
              <a:t>Geography </a:t>
            </a:r>
            <a:endParaRPr lang="en-US" dirty="0"/>
          </a:p>
        </p:txBody>
      </p:sp>
      <p:sp>
        <p:nvSpPr>
          <p:cNvPr id="3" name="Content Placeholder 2"/>
          <p:cNvSpPr>
            <a:spLocks noGrp="1"/>
          </p:cNvSpPr>
          <p:nvPr>
            <p:ph sz="quarter" idx="13"/>
          </p:nvPr>
        </p:nvSpPr>
        <p:spPr>
          <a:xfrm>
            <a:off x="76200" y="2286000"/>
            <a:ext cx="6400800" cy="3474720"/>
          </a:xfrm>
        </p:spPr>
        <p:txBody>
          <a:bodyPr/>
          <a:lstStyle/>
          <a:p>
            <a:r>
              <a:rPr lang="en-US" dirty="0"/>
              <a:t>Bolivia is about the size of Texas and includes lots of land features. The Andes run through and along with some dormant volcanoes. The Cordillera Central is a mountain that stands in the middle. The La Paz is an area where rivers drain into from narrow deep valleys. Santa Cruz is a major city apart of the nine states that thrives with business of tourism.</a:t>
            </a:r>
          </a:p>
          <a:p>
            <a:endParaRPr lang="en-US" dirty="0"/>
          </a:p>
        </p:txBody>
      </p:sp>
      <p:pic>
        <p:nvPicPr>
          <p:cNvPr id="4" name="Picture 3" descr="https://encrypted-tbn0.gstatic.com/images?q=tbn:ANd9GcTrzi8LX8EMLqTwLIMg_MRIaq1UQSwR4rcosgaACOuVr4cbuIrB">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867400" y="228600"/>
            <a:ext cx="2819400" cy="1905000"/>
          </a:xfrm>
          <a:prstGeom prst="rect">
            <a:avLst/>
          </a:prstGeom>
          <a:noFill/>
          <a:ln>
            <a:noFill/>
          </a:ln>
        </p:spPr>
      </p:pic>
      <p:sp>
        <p:nvSpPr>
          <p:cNvPr id="5" name="Rectangle 4"/>
          <p:cNvSpPr/>
          <p:nvPr/>
        </p:nvSpPr>
        <p:spPr>
          <a:xfrm>
            <a:off x="6934200" y="2286000"/>
            <a:ext cx="1981632" cy="954107"/>
          </a:xfrm>
          <a:prstGeom prst="rect">
            <a:avLst/>
          </a:prstGeom>
          <a:noFill/>
        </p:spPr>
        <p:txBody>
          <a:bodyPr wrap="none" lIns="91440" tIns="45720" rIns="91440" bIns="45720">
            <a:spAutoFit/>
          </a:bodyPr>
          <a:lstStyle/>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Rainbow </a:t>
            </a:r>
          </a:p>
          <a:p>
            <a:pPr algn="ctr"/>
            <a:r>
              <a:rPr lang="en-US"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Mountains</a:t>
            </a:r>
            <a:endParaRPr lang="en-US"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581324700"/>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99" y="228600"/>
            <a:ext cx="5562600" cy="1143000"/>
          </a:xfrm>
        </p:spPr>
        <p:txBody>
          <a:bodyPr/>
          <a:lstStyle/>
          <a:p>
            <a:r>
              <a:rPr lang="en-US" dirty="0" smtClean="0"/>
              <a:t>Interesting Facts</a:t>
            </a:r>
            <a:endParaRPr lang="en-US" dirty="0"/>
          </a:p>
        </p:txBody>
      </p:sp>
      <p:sp>
        <p:nvSpPr>
          <p:cNvPr id="3" name="Content Placeholder 2"/>
          <p:cNvSpPr>
            <a:spLocks noGrp="1"/>
          </p:cNvSpPr>
          <p:nvPr>
            <p:ph sz="quarter" idx="13"/>
          </p:nvPr>
        </p:nvSpPr>
        <p:spPr>
          <a:xfrm>
            <a:off x="1066800" y="1600200"/>
            <a:ext cx="6400800" cy="3474720"/>
          </a:xfrm>
        </p:spPr>
        <p:txBody>
          <a:bodyPr/>
          <a:lstStyle/>
          <a:p>
            <a:r>
              <a:rPr lang="en-US" dirty="0"/>
              <a:t>Bolivia’s population makes up </a:t>
            </a:r>
            <a:r>
              <a:rPr lang="en-US" dirty="0" smtClean="0"/>
              <a:t>10.5million</a:t>
            </a:r>
          </a:p>
          <a:p>
            <a:r>
              <a:rPr lang="en-US" dirty="0" smtClean="0"/>
              <a:t> </a:t>
            </a:r>
            <a:r>
              <a:rPr lang="en-US" dirty="0"/>
              <a:t>Bolivia has the largest deposit of lithium. </a:t>
            </a:r>
            <a:endParaRPr lang="en-US" dirty="0" smtClean="0"/>
          </a:p>
          <a:p>
            <a:r>
              <a:rPr lang="en-US" dirty="0" smtClean="0"/>
              <a:t>Bolivia </a:t>
            </a:r>
            <a:r>
              <a:rPr lang="en-US" dirty="0"/>
              <a:t>has the highest navigable lake in the </a:t>
            </a:r>
            <a:r>
              <a:rPr lang="en-US" dirty="0" smtClean="0"/>
              <a:t>world</a:t>
            </a:r>
          </a:p>
          <a:p>
            <a:r>
              <a:rPr lang="en-US" dirty="0" smtClean="0"/>
              <a:t> </a:t>
            </a:r>
            <a:r>
              <a:rPr lang="en-US" dirty="0"/>
              <a:t>its national symbol is the llama </a:t>
            </a:r>
            <a:endParaRPr lang="en-US" dirty="0" smtClean="0"/>
          </a:p>
          <a:p>
            <a:r>
              <a:rPr lang="en-US" dirty="0"/>
              <a:t>B</a:t>
            </a:r>
            <a:r>
              <a:rPr lang="en-US" dirty="0" smtClean="0"/>
              <a:t>olivia </a:t>
            </a:r>
            <a:r>
              <a:rPr lang="en-US" dirty="0"/>
              <a:t>has 21 airports </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276600"/>
            <a:ext cx="165735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934200" y="6085505"/>
            <a:ext cx="2057400" cy="369332"/>
          </a:xfrm>
          <a:prstGeom prst="rect">
            <a:avLst/>
          </a:prstGeom>
          <a:noFill/>
        </p:spPr>
        <p:txBody>
          <a:bodyPr wrap="square" rtlCol="0">
            <a:spAutoFit/>
          </a:bodyPr>
          <a:lstStyle/>
          <a:p>
            <a:r>
              <a:rPr lang="en-US" dirty="0" smtClean="0"/>
              <a:t>Llama</a:t>
            </a:r>
            <a:endParaRPr lang="en-US" dirty="0"/>
          </a:p>
        </p:txBody>
      </p:sp>
    </p:spTree>
    <p:extLst>
      <p:ext uri="{BB962C8B-B14F-4D97-AF65-F5344CB8AC3E}">
        <p14:creationId xmlns:p14="http://schemas.microsoft.com/office/powerpoint/2010/main" val="176928253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886200" cy="1143000"/>
          </a:xfrm>
        </p:spPr>
        <p:txBody>
          <a:bodyPr/>
          <a:lstStyle/>
          <a:p>
            <a:r>
              <a:rPr lang="en-US" dirty="0" smtClean="0"/>
              <a:t>Conclusion</a:t>
            </a:r>
            <a:endParaRPr lang="en-US" dirty="0"/>
          </a:p>
        </p:txBody>
      </p:sp>
      <p:sp>
        <p:nvSpPr>
          <p:cNvPr id="3" name="Content Placeholder 2"/>
          <p:cNvSpPr>
            <a:spLocks noGrp="1"/>
          </p:cNvSpPr>
          <p:nvPr>
            <p:ph sz="quarter" idx="13"/>
          </p:nvPr>
        </p:nvSpPr>
        <p:spPr/>
        <p:txBody>
          <a:bodyPr/>
          <a:lstStyle/>
          <a:p>
            <a:endParaRPr lang="en-US" dirty="0" smtClean="0"/>
          </a:p>
          <a:p>
            <a:endParaRPr lang="en-US" dirty="0"/>
          </a:p>
        </p:txBody>
      </p:sp>
      <p:sp>
        <p:nvSpPr>
          <p:cNvPr id="4" name="TextBox 3"/>
          <p:cNvSpPr txBox="1"/>
          <p:nvPr/>
        </p:nvSpPr>
        <p:spPr>
          <a:xfrm>
            <a:off x="990600" y="1981200"/>
            <a:ext cx="5943600" cy="1815882"/>
          </a:xfrm>
          <a:prstGeom prst="rect">
            <a:avLst/>
          </a:prstGeom>
          <a:noFill/>
        </p:spPr>
        <p:txBody>
          <a:bodyPr wrap="square" rtlCol="0">
            <a:spAutoFit/>
          </a:bodyPr>
          <a:lstStyle/>
          <a:p>
            <a:r>
              <a:rPr lang="en-US"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Impact" panose="020B0806030902050204" pitchFamily="34" charset="0"/>
              </a:rPr>
              <a:t>Thank you for going on this journey to learn about Bolivia. It is a great country of culture and has wonderful physical features located there!</a:t>
            </a:r>
            <a:endParaRPr lang="en-US" sz="2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Impact" panose="020B0806030902050204" pitchFamily="34" charset="0"/>
            </a:endParaRPr>
          </a:p>
        </p:txBody>
      </p:sp>
    </p:spTree>
    <p:extLst>
      <p:ext uri="{BB962C8B-B14F-4D97-AF65-F5344CB8AC3E}">
        <p14:creationId xmlns:p14="http://schemas.microsoft.com/office/powerpoint/2010/main" val="54694743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191</TotalTime>
  <Words>537</Words>
  <Application>Microsoft Office PowerPoint</Application>
  <PresentationFormat>On-screen Show (4:3)</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Bolivia</vt:lpstr>
      <vt:lpstr>introduction:</vt:lpstr>
      <vt:lpstr>Culture </vt:lpstr>
      <vt:lpstr>History: </vt:lpstr>
      <vt:lpstr>Economy </vt:lpstr>
      <vt:lpstr>climate</vt:lpstr>
      <vt:lpstr>Geography </vt:lpstr>
      <vt:lpstr>Interesting Facts</vt:lpstr>
      <vt:lpstr>Conclusion</vt:lpstr>
      <vt:lpstr>PowerPoint Presentation</vt:lpstr>
      <vt:lpstr>Bibliography: </vt:lpstr>
    </vt:vector>
  </TitlesOfParts>
  <Company>Gwinnett County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Bolivia</dc:title>
  <dc:creator>Drake, Taylor</dc:creator>
  <cp:lastModifiedBy>Drake, Taylor</cp:lastModifiedBy>
  <cp:revision>19</cp:revision>
  <dcterms:created xsi:type="dcterms:W3CDTF">2014-03-11T18:00:57Z</dcterms:created>
  <dcterms:modified xsi:type="dcterms:W3CDTF">2014-03-19T18:37:45Z</dcterms:modified>
</cp:coreProperties>
</file>