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63" r:id="rId4"/>
    <p:sldId id="264" r:id="rId5"/>
    <p:sldId id="258" r:id="rId6"/>
    <p:sldId id="267" r:id="rId7"/>
    <p:sldId id="261" r:id="rId8"/>
    <p:sldId id="262" r:id="rId9"/>
    <p:sldId id="260" r:id="rId10"/>
    <p:sldId id="259" r:id="rId11"/>
    <p:sldId id="265" r:id="rId12"/>
    <p:sldId id="266"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A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0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B168C9-ADEF-4265-847F-89113FFE7010}" type="datetimeFigureOut">
              <a:rPr lang="en-US" smtClean="0"/>
              <a:t>3/19/2014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926251-4693-498B-A6E8-DB83C84CD041}" type="slidenum">
              <a:rPr lang="en-US" smtClean="0"/>
              <a:t>‹#›</a:t>
            </a:fld>
            <a:endParaRPr lang="en-US"/>
          </a:p>
        </p:txBody>
      </p:sp>
    </p:spTree>
    <p:extLst>
      <p:ext uri="{BB962C8B-B14F-4D97-AF65-F5344CB8AC3E}">
        <p14:creationId xmlns:p14="http://schemas.microsoft.com/office/powerpoint/2010/main" val="477857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CDE93-743D-4865-9EF9-8770EF11D8A9}" type="datetimeFigureOut">
              <a:rPr lang="en-US" smtClean="0"/>
              <a:t>3/19/2014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2762CA-658A-49EE-B86D-2030A982F745}" type="slidenum">
              <a:rPr lang="en-US" smtClean="0"/>
              <a:t>‹#›</a:t>
            </a:fld>
            <a:endParaRPr lang="en-US" dirty="0"/>
          </a:p>
        </p:txBody>
      </p:sp>
    </p:spTree>
    <p:extLst>
      <p:ext uri="{BB962C8B-B14F-4D97-AF65-F5344CB8AC3E}">
        <p14:creationId xmlns:p14="http://schemas.microsoft.com/office/powerpoint/2010/main" val="2229368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762CA-658A-49EE-B86D-2030A982F745}" type="slidenum">
              <a:rPr lang="en-US" smtClean="0"/>
              <a:t>5</a:t>
            </a:fld>
            <a:endParaRPr lang="en-US" dirty="0"/>
          </a:p>
        </p:txBody>
      </p:sp>
    </p:spTree>
    <p:extLst>
      <p:ext uri="{BB962C8B-B14F-4D97-AF65-F5344CB8AC3E}">
        <p14:creationId xmlns:p14="http://schemas.microsoft.com/office/powerpoint/2010/main" val="2457252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063346-6851-4BB9-8D3E-A09EFEE4E2B3}"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7FCAA8-6878-4B0E-B2AF-13C5CF39F97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063346-6851-4BB9-8D3E-A09EFEE4E2B3}"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7FCAA8-6878-4B0E-B2AF-13C5CF39F97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01063346-6851-4BB9-8D3E-A09EFEE4E2B3}"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7FCAA8-6878-4B0E-B2AF-13C5CF39F978}"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063346-6851-4BB9-8D3E-A09EFEE4E2B3}"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7FCAA8-6878-4B0E-B2AF-13C5CF39F978}"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063346-6851-4BB9-8D3E-A09EFEE4E2B3}"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7FCAA8-6878-4B0E-B2AF-13C5CF39F97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1063346-6851-4BB9-8D3E-A09EFEE4E2B3}" type="datetimeFigureOut">
              <a:rPr lang="en-US" smtClean="0"/>
              <a:t>3/19/2014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7FCAA8-6878-4B0E-B2AF-13C5CF39F978}"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063346-6851-4BB9-8D3E-A09EFEE4E2B3}" type="datetimeFigureOut">
              <a:rPr lang="en-US" smtClean="0"/>
              <a:t>3/19/2014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7FCAA8-6878-4B0E-B2AF-13C5CF39F97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063346-6851-4BB9-8D3E-A09EFEE4E2B3}" type="datetimeFigureOut">
              <a:rPr lang="en-US" smtClean="0"/>
              <a:t>3/19/2014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7FCAA8-6878-4B0E-B2AF-13C5CF39F97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01063346-6851-4BB9-8D3E-A09EFEE4E2B3}" type="datetimeFigureOut">
              <a:rPr lang="en-US" smtClean="0"/>
              <a:t>3/19/2014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7FCAA8-6878-4B0E-B2AF-13C5CF39F97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1063346-6851-4BB9-8D3E-A09EFEE4E2B3}" type="datetimeFigureOut">
              <a:rPr lang="en-US" smtClean="0"/>
              <a:t>3/19/2014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7FCAA8-6878-4B0E-B2AF-13C5CF39F978}"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63346-6851-4BB9-8D3E-A09EFEE4E2B3}" type="datetimeFigureOut">
              <a:rPr lang="en-US" smtClean="0"/>
              <a:t>3/19/2014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7FCAA8-6878-4B0E-B2AF-13C5CF39F978}"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1063346-6851-4BB9-8D3E-A09EFEE4E2B3}" type="datetimeFigureOut">
              <a:rPr lang="en-US" smtClean="0"/>
              <a:t>3/19/2014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47FCAA8-6878-4B0E-B2AF-13C5CF39F978}"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ncyclopedia.com/topic/the_Bahamas.aspx" TargetMode="External"/><Relationship Id="rId2" Type="http://schemas.openxmlformats.org/officeDocument/2006/relationships/hyperlink" Target="http://thebahamasguide.com/" TargetMode="External"/><Relationship Id="rId1" Type="http://schemas.openxmlformats.org/officeDocument/2006/relationships/slideLayout" Target="../slideLayouts/slideLayout2.xml"/><Relationship Id="rId4" Type="http://schemas.openxmlformats.org/officeDocument/2006/relationships/hyperlink" Target="http://www.infoplease.com/country/bahamas.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Bahamas</a:t>
            </a:r>
            <a:endParaRPr lang="en-US" dirty="0"/>
          </a:p>
        </p:txBody>
      </p:sp>
      <p:sp>
        <p:nvSpPr>
          <p:cNvPr id="3" name="Subtitle 2"/>
          <p:cNvSpPr>
            <a:spLocks noGrp="1"/>
          </p:cNvSpPr>
          <p:nvPr>
            <p:ph type="subTitle" idx="1"/>
          </p:nvPr>
        </p:nvSpPr>
        <p:spPr/>
        <p:txBody>
          <a:bodyPr/>
          <a:lstStyle/>
          <a:p>
            <a:r>
              <a:rPr lang="en-US" dirty="0" smtClean="0"/>
              <a:t>By: Quinn Roberts</a:t>
            </a:r>
            <a:endParaRPr lang="en-US" dirty="0"/>
          </a:p>
        </p:txBody>
      </p:sp>
    </p:spTree>
    <p:extLst>
      <p:ext uri="{BB962C8B-B14F-4D97-AF65-F5344CB8AC3E}">
        <p14:creationId xmlns:p14="http://schemas.microsoft.com/office/powerpoint/2010/main" val="93707252"/>
      </p:ext>
    </p:extLst>
  </p:cSld>
  <p:clrMapOvr>
    <a:masterClrMapping/>
  </p:clrMapOvr>
  <mc:AlternateContent xmlns:mc="http://schemas.openxmlformats.org/markup-compatibility/2006" xmlns:p14="http://schemas.microsoft.com/office/powerpoint/2010/main">
    <mc:Choice Requires="p14">
      <p:transition spd="slow" p14:dur="3750">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2560690"/>
            <a:ext cx="7408333" cy="3450696"/>
          </a:xfrm>
        </p:spPr>
        <p:txBody>
          <a:bodyPr>
            <a:normAutofit/>
          </a:bodyPr>
          <a:lstStyle/>
          <a:p>
            <a:pPr marL="0" indent="0">
              <a:buNone/>
            </a:pPr>
            <a:r>
              <a:rPr lang="en-US" sz="2800" dirty="0">
                <a:solidFill>
                  <a:srgbClr val="FFC000"/>
                </a:solidFill>
              </a:rPr>
              <a:t> </a:t>
            </a:r>
            <a:r>
              <a:rPr lang="en-US" sz="2800" dirty="0" smtClean="0">
                <a:solidFill>
                  <a:srgbClr val="FFC000"/>
                </a:solidFill>
              </a:rPr>
              <a:t>The average temperature of the Bahamas is a warm 70 degrees. Even at night the temperature only dips around 5 or 6 degrees lower than during the day. The hot days of the summer have highs of up to 80-90 degrees, which creates a place that is fun year round.</a:t>
            </a:r>
            <a:endParaRPr lang="en-US" sz="2800" dirty="0">
              <a:solidFill>
                <a:srgbClr val="FFC000"/>
              </a:solidFill>
            </a:endParaRPr>
          </a:p>
        </p:txBody>
      </p:sp>
      <p:sp>
        <p:nvSpPr>
          <p:cNvPr id="3" name="Title 2"/>
          <p:cNvSpPr>
            <a:spLocks noGrp="1"/>
          </p:cNvSpPr>
          <p:nvPr>
            <p:ph type="title"/>
          </p:nvPr>
        </p:nvSpPr>
        <p:spPr/>
        <p:txBody>
          <a:bodyPr/>
          <a:lstStyle/>
          <a:p>
            <a:r>
              <a:rPr lang="en-US" dirty="0" smtClean="0"/>
              <a:t>Climate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5181601"/>
            <a:ext cx="44958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58953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362200"/>
            <a:ext cx="7408333" cy="3450696"/>
          </a:xfrm>
        </p:spPr>
        <p:txBody>
          <a:bodyPr>
            <a:noAutofit/>
          </a:bodyPr>
          <a:lstStyle/>
          <a:p>
            <a:r>
              <a:rPr lang="en-US" sz="1400" dirty="0">
                <a:solidFill>
                  <a:srgbClr val="FF0000"/>
                </a:solidFill>
              </a:rPr>
              <a:t>1. The population is almost 400,000 people.  The largest city is Nassau with about 240,000 people, located on the island of New Providence.  Following Nassau is Freeport, West End, Coopers Town, Marsh </a:t>
            </a:r>
            <a:r>
              <a:rPr lang="en-US" sz="1400" dirty="0" err="1">
                <a:solidFill>
                  <a:srgbClr val="FF0000"/>
                </a:solidFill>
              </a:rPr>
              <a:t>Harbour</a:t>
            </a:r>
            <a:r>
              <a:rPr lang="en-US" sz="1400" dirty="0">
                <a:solidFill>
                  <a:srgbClr val="FF0000"/>
                </a:solidFill>
              </a:rPr>
              <a:t>, and Freetown.</a:t>
            </a:r>
          </a:p>
          <a:p>
            <a:r>
              <a:rPr lang="en-US" sz="1400" dirty="0">
                <a:solidFill>
                  <a:srgbClr val="FF0000"/>
                </a:solidFill>
              </a:rPr>
              <a:t>2. Consisting of a chain of islands, there are more than 700 in total.  The Bahamas is located southeast of Florida and northeast of Cuba.</a:t>
            </a:r>
          </a:p>
          <a:p>
            <a:r>
              <a:rPr lang="en-US" sz="1400" dirty="0">
                <a:solidFill>
                  <a:srgbClr val="FF0000"/>
                </a:solidFill>
              </a:rPr>
              <a:t>3. The official language is English, other languages used include a Bahamian Dialect.</a:t>
            </a:r>
          </a:p>
          <a:p>
            <a:r>
              <a:rPr lang="en-US" sz="1400" dirty="0">
                <a:solidFill>
                  <a:srgbClr val="FF0000"/>
                </a:solidFill>
              </a:rPr>
              <a:t>4. The name Bahamas comes from the Spanish words of “baja mar”, meaning shallow water or sea.</a:t>
            </a:r>
          </a:p>
          <a:p>
            <a:r>
              <a:rPr lang="en-US" sz="1400" dirty="0">
                <a:solidFill>
                  <a:srgbClr val="FF0000"/>
                </a:solidFill>
              </a:rPr>
              <a:t>5. The original inhabitants of the Bahamas were the </a:t>
            </a:r>
            <a:r>
              <a:rPr lang="en-US" sz="1400" dirty="0" err="1">
                <a:solidFill>
                  <a:srgbClr val="FF0000"/>
                </a:solidFill>
              </a:rPr>
              <a:t>Taino</a:t>
            </a:r>
            <a:r>
              <a:rPr lang="en-US" sz="1400" dirty="0">
                <a:solidFill>
                  <a:srgbClr val="FF0000"/>
                </a:solidFill>
              </a:rPr>
              <a:t> people, from the 11th century AD, believed to have migrated from South America.</a:t>
            </a:r>
          </a:p>
          <a:p>
            <a:r>
              <a:rPr lang="en-US" sz="1400" dirty="0">
                <a:solidFill>
                  <a:srgbClr val="FF0000"/>
                </a:solidFill>
              </a:rPr>
              <a:t>6. </a:t>
            </a:r>
            <a:r>
              <a:rPr lang="en-US" sz="1400" dirty="0" err="1">
                <a:solidFill>
                  <a:srgbClr val="FF0000"/>
                </a:solidFill>
              </a:rPr>
              <a:t>Junkanoo</a:t>
            </a:r>
            <a:r>
              <a:rPr lang="en-US" sz="1400" dirty="0">
                <a:solidFill>
                  <a:srgbClr val="FF0000"/>
                </a:solidFill>
              </a:rPr>
              <a:t> music is popular, especially during holidays.</a:t>
            </a:r>
          </a:p>
          <a:p>
            <a:r>
              <a:rPr lang="en-US" sz="1400" dirty="0">
                <a:solidFill>
                  <a:srgbClr val="FF0000"/>
                </a:solidFill>
              </a:rPr>
              <a:t>7. The currency used is the Bahamian Dollar, BSD.  The USD is also commonly accepted.</a:t>
            </a:r>
          </a:p>
          <a:p>
            <a:r>
              <a:rPr lang="en-US" sz="1400" dirty="0">
                <a:solidFill>
                  <a:srgbClr val="FF0000"/>
                </a:solidFill>
              </a:rPr>
              <a:t>8. The yellow elder is the national flower (blooming throughout the year), the Lignum Vitae or Tree of Life is the national tree, the Flamingo is the national bird, and the Blue Marlin is the national fish.</a:t>
            </a:r>
          </a:p>
          <a:p>
            <a:r>
              <a:rPr lang="en-US" sz="1400" dirty="0">
                <a:solidFill>
                  <a:srgbClr val="FF0000"/>
                </a:solidFill>
              </a:rPr>
              <a:t>9. Cuisine in the Bahamas is known for seafood, such as conch, rock lobster, land crabs, stew fish, and salt fish.  Other commonly used ingredients include coconut, peas, and dumplings.</a:t>
            </a:r>
          </a:p>
          <a:p>
            <a:r>
              <a:rPr lang="en-US" sz="1400" dirty="0">
                <a:solidFill>
                  <a:srgbClr val="FF0000"/>
                </a:solidFill>
              </a:rPr>
              <a:t>10. There are about 1.3 million people that visit the Bahamas every year, about 3 times the resident population.</a:t>
            </a:r>
          </a:p>
        </p:txBody>
      </p:sp>
      <p:sp>
        <p:nvSpPr>
          <p:cNvPr id="3" name="Title 2"/>
          <p:cNvSpPr>
            <a:spLocks noGrp="1"/>
          </p:cNvSpPr>
          <p:nvPr>
            <p:ph type="title"/>
          </p:nvPr>
        </p:nvSpPr>
        <p:spPr/>
        <p:txBody>
          <a:bodyPr/>
          <a:lstStyle/>
          <a:p>
            <a:r>
              <a:rPr lang="en-US" dirty="0" smtClean="0"/>
              <a:t>Interesting facts</a:t>
            </a:r>
            <a:endParaRPr lang="en-US" dirty="0"/>
          </a:p>
        </p:txBody>
      </p:sp>
    </p:spTree>
    <p:extLst>
      <p:ext uri="{BB962C8B-B14F-4D97-AF65-F5344CB8AC3E}">
        <p14:creationId xmlns:p14="http://schemas.microsoft.com/office/powerpoint/2010/main" val="384571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 On July 10</a:t>
            </a:r>
            <a:r>
              <a:rPr lang="en-US" baseline="30000" dirty="0" smtClean="0"/>
              <a:t>th</a:t>
            </a:r>
            <a:r>
              <a:rPr lang="en-US" dirty="0" smtClean="0"/>
              <a:t>, 1973 the Bahamas became an independent country. Under their parliamentary system tourism has become a big part of the countries economy, and has helped stimulate the economic system.  The currency is the Bahamian Dollar ever since they became a independent nation independent from Great Brittan.</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158535"/>
            <a:ext cx="2105025" cy="15565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628934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eriod"/>
            </a:pPr>
            <a:r>
              <a:rPr lang="en-US" dirty="0" smtClean="0"/>
              <a:t>Approximately how many Islands make up the Bahamas?</a:t>
            </a:r>
          </a:p>
          <a:p>
            <a:pPr marL="457200" indent="-457200">
              <a:buAutoNum type="arabicPeriod"/>
            </a:pPr>
            <a:r>
              <a:rPr lang="en-US" dirty="0" smtClean="0"/>
              <a:t>What is the primary religion of the </a:t>
            </a:r>
            <a:r>
              <a:rPr lang="en-US" dirty="0"/>
              <a:t>B</a:t>
            </a:r>
            <a:r>
              <a:rPr lang="en-US" dirty="0" smtClean="0"/>
              <a:t>ahamas?</a:t>
            </a:r>
          </a:p>
          <a:p>
            <a:pPr marL="457200" indent="-457200">
              <a:buAutoNum type="arabicPeriod"/>
            </a:pPr>
            <a:r>
              <a:rPr lang="en-US" dirty="0" smtClean="0"/>
              <a:t>What is the population of the Bahamas?</a:t>
            </a:r>
          </a:p>
          <a:p>
            <a:pPr marL="457200" indent="-457200">
              <a:buAutoNum type="arabicPeriod"/>
            </a:pPr>
            <a:r>
              <a:rPr lang="en-US" dirty="0" smtClean="0"/>
              <a:t>What day did it become a independent country?</a:t>
            </a: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7207914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hlinkClick r:id="rId2"/>
              </a:rPr>
              <a:t>http://thebahamasguide.com</a:t>
            </a:r>
            <a:r>
              <a:rPr lang="en-US" dirty="0" smtClean="0">
                <a:hlinkClick r:id="rId2"/>
              </a:rPr>
              <a:t>/</a:t>
            </a:r>
            <a:endParaRPr lang="en-US" dirty="0" smtClean="0"/>
          </a:p>
          <a:p>
            <a:pPr marL="0" indent="0">
              <a:buNone/>
            </a:pPr>
            <a:r>
              <a:rPr lang="en-US" dirty="0">
                <a:hlinkClick r:id="rId3"/>
              </a:rPr>
              <a:t>http://</a:t>
            </a:r>
            <a:r>
              <a:rPr lang="en-US" dirty="0" smtClean="0">
                <a:hlinkClick r:id="rId3"/>
              </a:rPr>
              <a:t>www.encyclopedia.com/topic/the_Bahamas.aspx</a:t>
            </a:r>
            <a:endParaRPr lang="en-US" dirty="0" smtClean="0"/>
          </a:p>
          <a:p>
            <a:pPr marL="0" indent="0">
              <a:buNone/>
            </a:pPr>
            <a:r>
              <a:rPr lang="en-US" dirty="0">
                <a:hlinkClick r:id="rId4"/>
              </a:rPr>
              <a:t>http://</a:t>
            </a:r>
            <a:r>
              <a:rPr lang="en-US" dirty="0" smtClean="0">
                <a:hlinkClick r:id="rId4"/>
              </a:rPr>
              <a:t>www.infoplease.com/country/bahamas.html</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212642364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Flag</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743200"/>
            <a:ext cx="7581900"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871005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800" dirty="0" smtClean="0">
                <a:solidFill>
                  <a:srgbClr val="FFC000"/>
                </a:solidFill>
              </a:rPr>
              <a:t>The Bahamas is a </a:t>
            </a:r>
            <a:r>
              <a:rPr lang="en-US" sz="2800" dirty="0">
                <a:solidFill>
                  <a:srgbClr val="FFC000"/>
                </a:solidFill>
              </a:rPr>
              <a:t>country of 700 different islands and cays, stretching southeast off the Florida </a:t>
            </a:r>
            <a:r>
              <a:rPr lang="en-US" sz="2800" dirty="0" smtClean="0">
                <a:solidFill>
                  <a:srgbClr val="FFC000"/>
                </a:solidFill>
              </a:rPr>
              <a:t>coast. The islands form a country and Between the islands, there is much diversity. The capital of the country is Nassau. From pine trees, to white sand beaches, to limestone caverns, The Bahamas is a very diverse and interesting place. </a:t>
            </a:r>
            <a:endParaRPr lang="en-US" sz="2800" dirty="0">
              <a:solidFill>
                <a:srgbClr val="FFC000"/>
              </a:solidFill>
            </a:endParaRPr>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19159039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solidFill>
                  <a:srgbClr val="FFC000"/>
                </a:solidFill>
              </a:rPr>
              <a:t>The name "Bahamas" comes from the Spanish baja mar meaning shallow sea, and is an archipelago of over 700 islands stretching over 258,998 square km in the western Atlantic </a:t>
            </a:r>
            <a:r>
              <a:rPr lang="en-US" sz="2000" dirty="0" smtClean="0">
                <a:solidFill>
                  <a:srgbClr val="FFC000"/>
                </a:solidFill>
              </a:rPr>
              <a:t>Ocean. The </a:t>
            </a:r>
            <a:r>
              <a:rPr lang="en-US" sz="2000" dirty="0">
                <a:solidFill>
                  <a:srgbClr val="FFC000"/>
                </a:solidFill>
              </a:rPr>
              <a:t>Lucayan Indians were the original inhabitants: they lived throughout The Bahamas between 900 and 1500 </a:t>
            </a:r>
            <a:r>
              <a:rPr lang="en-US" sz="2000" dirty="0" smtClean="0">
                <a:solidFill>
                  <a:srgbClr val="FFC000"/>
                </a:solidFill>
              </a:rPr>
              <a:t>A.D. Christopher </a:t>
            </a:r>
            <a:r>
              <a:rPr lang="en-US" sz="2000" dirty="0">
                <a:solidFill>
                  <a:srgbClr val="FFC000"/>
                </a:solidFill>
              </a:rPr>
              <a:t>Columbus (the first European visitor) made his first landfall in the New World on San Salvador (called Guanahani by the Lucayan Indians) in 1492</a:t>
            </a:r>
            <a:r>
              <a:rPr lang="en-US" sz="2000" dirty="0"/>
              <a:t>.</a:t>
            </a:r>
          </a:p>
        </p:txBody>
      </p:sp>
      <p:sp>
        <p:nvSpPr>
          <p:cNvPr id="3" name="Title 2"/>
          <p:cNvSpPr>
            <a:spLocks noGrp="1"/>
          </p:cNvSpPr>
          <p:nvPr>
            <p:ph type="title"/>
          </p:nvPr>
        </p:nvSpPr>
        <p:spPr/>
        <p:txBody>
          <a:bodyPr/>
          <a:lstStyle/>
          <a:p>
            <a:r>
              <a:rPr lang="en-US" dirty="0" smtClean="0"/>
              <a:t>History</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5181201"/>
            <a:ext cx="2315403" cy="1549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953000" y="5867400"/>
            <a:ext cx="1752600" cy="646331"/>
          </a:xfrm>
          <a:prstGeom prst="rect">
            <a:avLst/>
          </a:prstGeom>
          <a:noFill/>
        </p:spPr>
        <p:txBody>
          <a:bodyPr wrap="square" rtlCol="0">
            <a:spAutoFit/>
          </a:bodyPr>
          <a:lstStyle/>
          <a:p>
            <a:r>
              <a:rPr lang="en-US" dirty="0" smtClean="0"/>
              <a:t>The Barrier reef of the </a:t>
            </a:r>
            <a:r>
              <a:rPr lang="en-US" dirty="0" err="1" smtClean="0"/>
              <a:t>bahamas</a:t>
            </a:r>
            <a:endParaRPr lang="en-US" dirty="0"/>
          </a:p>
        </p:txBody>
      </p:sp>
    </p:spTree>
    <p:extLst>
      <p:ext uri="{BB962C8B-B14F-4D97-AF65-F5344CB8AC3E}">
        <p14:creationId xmlns:p14="http://schemas.microsoft.com/office/powerpoint/2010/main" val="25213977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endParaRPr lang="en-US" dirty="0"/>
          </a:p>
          <a:p>
            <a:pPr marL="0" indent="0">
              <a:buNone/>
            </a:pPr>
            <a:r>
              <a:rPr lang="en-US" sz="2800" dirty="0" smtClean="0">
                <a:solidFill>
                  <a:srgbClr val="FFC000"/>
                </a:solidFill>
              </a:rPr>
              <a:t>The Bahamas </a:t>
            </a:r>
            <a:r>
              <a:rPr lang="en-US" sz="2800" dirty="0">
                <a:solidFill>
                  <a:srgbClr val="FFC000"/>
                </a:solidFill>
              </a:rPr>
              <a:t>are actually a group of more than 700 islands. Each island </a:t>
            </a:r>
            <a:r>
              <a:rPr lang="en-US" sz="2800" dirty="0" smtClean="0">
                <a:solidFill>
                  <a:srgbClr val="FFC000"/>
                </a:solidFill>
              </a:rPr>
              <a:t>with it’s own individual </a:t>
            </a:r>
            <a:r>
              <a:rPr lang="en-US" sz="2800" dirty="0">
                <a:solidFill>
                  <a:srgbClr val="FFC000"/>
                </a:solidFill>
              </a:rPr>
              <a:t>foods, traditions and </a:t>
            </a:r>
            <a:r>
              <a:rPr lang="en-US" sz="2800" dirty="0" smtClean="0">
                <a:solidFill>
                  <a:srgbClr val="FFC000"/>
                </a:solidFill>
              </a:rPr>
              <a:t>characters. </a:t>
            </a:r>
            <a:r>
              <a:rPr lang="en-US" sz="2800" dirty="0">
                <a:solidFill>
                  <a:srgbClr val="FFC000"/>
                </a:solidFill>
              </a:rPr>
              <a:t>Traditional food of these islands includes local meat and produce, but it has also been very strongly influenced by Southern American cuisine. </a:t>
            </a:r>
            <a:r>
              <a:rPr lang="en-US" sz="2800" dirty="0" smtClean="0">
                <a:solidFill>
                  <a:srgbClr val="FFC000"/>
                </a:solidFill>
              </a:rPr>
              <a:t>As shown in the picture, Seafood is a common delicacy in the Bahamas.</a:t>
            </a:r>
            <a:endParaRPr lang="en-US" sz="2800" dirty="0">
              <a:solidFill>
                <a:srgbClr val="FFC000"/>
              </a:solidFill>
            </a:endParaRPr>
          </a:p>
          <a:p>
            <a:endParaRPr lang="en-US" dirty="0">
              <a:solidFill>
                <a:srgbClr val="FFC000"/>
              </a:solidFill>
            </a:endParaRPr>
          </a:p>
          <a:p>
            <a:endParaRPr lang="en-US" dirty="0"/>
          </a:p>
          <a:p>
            <a:endParaRPr lang="en-US" dirty="0"/>
          </a:p>
        </p:txBody>
      </p:sp>
      <p:sp>
        <p:nvSpPr>
          <p:cNvPr id="3" name="Title 2"/>
          <p:cNvSpPr>
            <a:spLocks noGrp="1"/>
          </p:cNvSpPr>
          <p:nvPr>
            <p:ph type="title"/>
          </p:nvPr>
        </p:nvSpPr>
        <p:spPr/>
        <p:txBody>
          <a:bodyPr/>
          <a:lstStyle/>
          <a:p>
            <a:r>
              <a:rPr lang="en-US" dirty="0" smtClean="0"/>
              <a:t>Food</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0067" y="1295400"/>
            <a:ext cx="2600325"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623944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solidFill>
                  <a:srgbClr val="FFC000"/>
                </a:solidFill>
              </a:rPr>
              <a:t>Storytelling and folklore played a large role in the traditional entertainment of Bahamian communities, particularly before the advent of modern television. Many of these highly amusing tales also carry wise lessons. Bahamian storytelling has witnessed some revival, through the works of Patricia Glinton Meicholas and other authors. </a:t>
            </a:r>
            <a:r>
              <a:rPr lang="en-US" sz="2000" dirty="0" smtClean="0">
                <a:solidFill>
                  <a:srgbClr val="FFC000"/>
                </a:solidFill>
              </a:rPr>
              <a:t>The </a:t>
            </a:r>
            <a:r>
              <a:rPr lang="en-US" sz="2000" dirty="0">
                <a:solidFill>
                  <a:srgbClr val="FFC000"/>
                </a:solidFill>
              </a:rPr>
              <a:t>population of the Bahamas is 95% Christian, of various denominations, primarily Methodist, Baptist, Anglican and Catholic. There are more churches per capita than in any other country. Bahamians' religious enthusiasm and high regard for education</a:t>
            </a:r>
          </a:p>
        </p:txBody>
      </p:sp>
      <p:sp>
        <p:nvSpPr>
          <p:cNvPr id="3" name="Title 2"/>
          <p:cNvSpPr>
            <a:spLocks noGrp="1"/>
          </p:cNvSpPr>
          <p:nvPr>
            <p:ph type="title"/>
          </p:nvPr>
        </p:nvSpPr>
        <p:spPr/>
        <p:txBody>
          <a:bodyPr/>
          <a:lstStyle/>
          <a:p>
            <a:r>
              <a:rPr lang="en-US" dirty="0" smtClean="0"/>
              <a:t>Culture</a:t>
            </a:r>
            <a:endParaRPr lang="en-US" dirty="0"/>
          </a:p>
        </p:txBody>
      </p:sp>
    </p:spTree>
    <p:extLst>
      <p:ext uri="{BB962C8B-B14F-4D97-AF65-F5344CB8AC3E}">
        <p14:creationId xmlns:p14="http://schemas.microsoft.com/office/powerpoint/2010/main" val="280628291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p:txBody>
      </p:sp>
      <p:sp>
        <p:nvSpPr>
          <p:cNvPr id="3" name="Title 2"/>
          <p:cNvSpPr>
            <a:spLocks noGrp="1"/>
          </p:cNvSpPr>
          <p:nvPr>
            <p:ph type="title"/>
          </p:nvPr>
        </p:nvSpPr>
        <p:spPr/>
        <p:txBody>
          <a:bodyPr/>
          <a:lstStyle/>
          <a:p>
            <a:r>
              <a:rPr lang="en-US" dirty="0" smtClean="0"/>
              <a:t>Landforms In the Bahamas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0571" y="1676400"/>
            <a:ext cx="5334000" cy="485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96579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solidFill>
                  <a:srgbClr val="FFC000"/>
                </a:solidFill>
              </a:rPr>
              <a:t> The islands of the Bahamas vary greatly. However, a common characteristic of </a:t>
            </a:r>
            <a:r>
              <a:rPr lang="en-US" dirty="0">
                <a:solidFill>
                  <a:srgbClr val="FFC000"/>
                </a:solidFill>
              </a:rPr>
              <a:t>the islands is </a:t>
            </a:r>
            <a:r>
              <a:rPr lang="en-US" dirty="0" smtClean="0">
                <a:solidFill>
                  <a:srgbClr val="FFC000"/>
                </a:solidFill>
              </a:rPr>
              <a:t>long</a:t>
            </a:r>
            <a:r>
              <a:rPr lang="en-US" dirty="0">
                <a:solidFill>
                  <a:srgbClr val="FFC000"/>
                </a:solidFill>
              </a:rPr>
              <a:t>, flat coral formations with some low rounded </a:t>
            </a:r>
            <a:r>
              <a:rPr lang="en-US" dirty="0" smtClean="0">
                <a:solidFill>
                  <a:srgbClr val="FFC000"/>
                </a:solidFill>
              </a:rPr>
              <a:t>hills. There are forests and a large mountain on cat island and there are many limestone caves found in the area. The Geography of the Bahamas is extremely diverse.</a:t>
            </a:r>
            <a:endParaRPr lang="en-US" dirty="0">
              <a:solidFill>
                <a:srgbClr val="FFC000"/>
              </a:solidFill>
            </a:endParaRPr>
          </a:p>
        </p:txBody>
      </p:sp>
      <p:sp>
        <p:nvSpPr>
          <p:cNvPr id="3" name="Title 2"/>
          <p:cNvSpPr>
            <a:spLocks noGrp="1"/>
          </p:cNvSpPr>
          <p:nvPr>
            <p:ph type="title"/>
          </p:nvPr>
        </p:nvSpPr>
        <p:spPr/>
        <p:txBody>
          <a:bodyPr/>
          <a:lstStyle/>
          <a:p>
            <a:r>
              <a:rPr lang="en-US" dirty="0"/>
              <a:t>G</a:t>
            </a:r>
            <a:r>
              <a:rPr lang="en-US" dirty="0" smtClean="0"/>
              <a:t>eography of the Bahamas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5048028"/>
            <a:ext cx="2238375" cy="1676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105400" y="5715000"/>
            <a:ext cx="3048000" cy="923330"/>
          </a:xfrm>
          <a:prstGeom prst="rect">
            <a:avLst/>
          </a:prstGeom>
          <a:noFill/>
        </p:spPr>
        <p:txBody>
          <a:bodyPr wrap="square" rtlCol="0">
            <a:spAutoFit/>
          </a:bodyPr>
          <a:lstStyle/>
          <a:p>
            <a:r>
              <a:rPr lang="en-US" dirty="0" smtClean="0"/>
              <a:t>A scuba diver explores one of the many underwater caves of the region</a:t>
            </a:r>
            <a:endParaRPr lang="en-US" dirty="0"/>
          </a:p>
        </p:txBody>
      </p:sp>
    </p:spTree>
    <p:extLst>
      <p:ext uri="{BB962C8B-B14F-4D97-AF65-F5344CB8AC3E}">
        <p14:creationId xmlns:p14="http://schemas.microsoft.com/office/powerpoint/2010/main" val="49759882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dirty="0">
                <a:solidFill>
                  <a:srgbClr val="FFC000"/>
                </a:solidFill>
              </a:rPr>
              <a:t>The Bahamas economy is in stable state and is </a:t>
            </a:r>
            <a:r>
              <a:rPr lang="en-US" dirty="0" smtClean="0">
                <a:solidFill>
                  <a:srgbClr val="FFC000"/>
                </a:solidFill>
              </a:rPr>
              <a:t>constantly developing. It is near the top of the list for the overall GDP of all the Middle and Southern American countries (17,000). This comes from the amazing views and tropical climates that attract so many tourists. 50% of the Bahamas economy is based on Tourism! The country continues to grow and is becoming more and more developed.</a:t>
            </a:r>
            <a:endParaRPr lang="en-US" dirty="0">
              <a:solidFill>
                <a:srgbClr val="FFC000"/>
              </a:solidFill>
            </a:endParaRPr>
          </a:p>
        </p:txBody>
      </p:sp>
      <p:sp>
        <p:nvSpPr>
          <p:cNvPr id="3" name="Title 2"/>
          <p:cNvSpPr>
            <a:spLocks noGrp="1"/>
          </p:cNvSpPr>
          <p:nvPr>
            <p:ph type="title"/>
          </p:nvPr>
        </p:nvSpPr>
        <p:spPr/>
        <p:txBody>
          <a:bodyPr/>
          <a:lstStyle/>
          <a:p>
            <a:r>
              <a:rPr lang="en-US" dirty="0" smtClean="0"/>
              <a:t>Economy of the Bahamas</a:t>
            </a:r>
            <a:endParaRPr lang="en-US" dirty="0"/>
          </a:p>
        </p:txBody>
      </p:sp>
    </p:spTree>
    <p:extLst>
      <p:ext uri="{BB962C8B-B14F-4D97-AF65-F5344CB8AC3E}">
        <p14:creationId xmlns:p14="http://schemas.microsoft.com/office/powerpoint/2010/main" val="13918440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99</TotalTime>
  <Words>915</Words>
  <Application>Microsoft Office PowerPoint</Application>
  <PresentationFormat>On-screen Show (4:3)</PresentationFormat>
  <Paragraphs>45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The Bahamas</vt:lpstr>
      <vt:lpstr>Flag</vt:lpstr>
      <vt:lpstr>Introduction</vt:lpstr>
      <vt:lpstr>History</vt:lpstr>
      <vt:lpstr>Food</vt:lpstr>
      <vt:lpstr>Culture</vt:lpstr>
      <vt:lpstr>Landforms In the Bahamas</vt:lpstr>
      <vt:lpstr>Geography of the Bahamas</vt:lpstr>
      <vt:lpstr>Economy of the Bahamas</vt:lpstr>
      <vt:lpstr>Climate</vt:lpstr>
      <vt:lpstr>Interesting facts</vt:lpstr>
      <vt:lpstr>Conclusion</vt:lpstr>
      <vt:lpstr>Questions</vt:lpstr>
      <vt:lpstr>Bibliography</vt:lpstr>
    </vt:vector>
  </TitlesOfParts>
  <Company>Gwinnett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Bahamas</dc:title>
  <dc:creator>Roberts, Quinn</dc:creator>
  <cp:lastModifiedBy>Roberts, Quinn</cp:lastModifiedBy>
  <cp:revision>18</cp:revision>
  <cp:lastPrinted>2014-03-18T23:53:11Z</cp:lastPrinted>
  <dcterms:created xsi:type="dcterms:W3CDTF">2014-03-11T18:19:03Z</dcterms:created>
  <dcterms:modified xsi:type="dcterms:W3CDTF">2014-03-19T18:20:25Z</dcterms:modified>
</cp:coreProperties>
</file>