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5" r:id="rId9"/>
    <p:sldId id="264" r:id="rId10"/>
    <p:sldId id="25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0D9CA0A3-C007-48E7-9A4D-92A2B42E6D98}" type="datetimeFigureOut">
              <a:rPr lang="en-US" smtClean="0"/>
              <a:t>3/19/2014</a:t>
            </a:fld>
            <a:endParaRPr lang="en-US"/>
          </a:p>
        </p:txBody>
      </p:sp>
      <p:sp>
        <p:nvSpPr>
          <p:cNvPr id="23" name="Slide Number Placeholder 22"/>
          <p:cNvSpPr>
            <a:spLocks noGrp="1"/>
          </p:cNvSpPr>
          <p:nvPr>
            <p:ph type="sldNum" sz="quarter" idx="11"/>
          </p:nvPr>
        </p:nvSpPr>
        <p:spPr/>
        <p:txBody>
          <a:bodyPr/>
          <a:lstStyle/>
          <a:p>
            <a:fld id="{B0073F45-493D-4C3D-9204-32CFAC029535}"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CA0A3-C007-48E7-9A4D-92A2B42E6D98}"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73F45-493D-4C3D-9204-32CFAC0295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CA0A3-C007-48E7-9A4D-92A2B42E6D98}"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73F45-493D-4C3D-9204-32CFAC0295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0D9CA0A3-C007-48E7-9A4D-92A2B42E6D98}" type="datetimeFigureOut">
              <a:rPr lang="en-US" smtClean="0"/>
              <a:t>3/19/2014</a:t>
            </a:fld>
            <a:endParaRPr lang="en-US"/>
          </a:p>
        </p:txBody>
      </p:sp>
      <p:sp>
        <p:nvSpPr>
          <p:cNvPr id="19" name="Slide Number Placeholder 18"/>
          <p:cNvSpPr>
            <a:spLocks noGrp="1"/>
          </p:cNvSpPr>
          <p:nvPr>
            <p:ph type="sldNum" sz="quarter" idx="15"/>
          </p:nvPr>
        </p:nvSpPr>
        <p:spPr/>
        <p:txBody>
          <a:bodyPr/>
          <a:lstStyle/>
          <a:p>
            <a:fld id="{B0073F45-493D-4C3D-9204-32CFAC029535}"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0D9CA0A3-C007-48E7-9A4D-92A2B42E6D98}" type="datetimeFigureOut">
              <a:rPr lang="en-US" smtClean="0"/>
              <a:t>3/19/2014</a:t>
            </a:fld>
            <a:endParaRPr lang="en-US"/>
          </a:p>
        </p:txBody>
      </p:sp>
      <p:sp>
        <p:nvSpPr>
          <p:cNvPr id="20" name="Slide Number Placeholder 19"/>
          <p:cNvSpPr>
            <a:spLocks noGrp="1"/>
          </p:cNvSpPr>
          <p:nvPr>
            <p:ph type="sldNum" sz="quarter" idx="11"/>
          </p:nvPr>
        </p:nvSpPr>
        <p:spPr/>
        <p:txBody>
          <a:bodyPr/>
          <a:lstStyle/>
          <a:p>
            <a:fld id="{B0073F45-493D-4C3D-9204-32CFAC029535}"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0D9CA0A3-C007-48E7-9A4D-92A2B42E6D98}" type="datetimeFigureOut">
              <a:rPr lang="en-US" smtClean="0"/>
              <a:t>3/19/2014</a:t>
            </a:fld>
            <a:endParaRPr lang="en-US"/>
          </a:p>
        </p:txBody>
      </p:sp>
      <p:sp>
        <p:nvSpPr>
          <p:cNvPr id="25" name="Slide Number Placeholder 24"/>
          <p:cNvSpPr>
            <a:spLocks noGrp="1"/>
          </p:cNvSpPr>
          <p:nvPr>
            <p:ph type="sldNum" sz="quarter" idx="16"/>
          </p:nvPr>
        </p:nvSpPr>
        <p:spPr/>
        <p:txBody>
          <a:bodyPr/>
          <a:lstStyle/>
          <a:p>
            <a:fld id="{B0073F45-493D-4C3D-9204-32CFAC029535}"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0D9CA0A3-C007-48E7-9A4D-92A2B42E6D98}" type="datetimeFigureOut">
              <a:rPr lang="en-US" smtClean="0"/>
              <a:t>3/19/2014</a:t>
            </a:fld>
            <a:endParaRPr lang="en-US"/>
          </a:p>
        </p:txBody>
      </p:sp>
      <p:sp>
        <p:nvSpPr>
          <p:cNvPr id="24" name="Slide Number Placeholder 23"/>
          <p:cNvSpPr>
            <a:spLocks noGrp="1"/>
          </p:cNvSpPr>
          <p:nvPr>
            <p:ph type="sldNum" sz="quarter" idx="17"/>
          </p:nvPr>
        </p:nvSpPr>
        <p:spPr/>
        <p:txBody>
          <a:bodyPr/>
          <a:lstStyle/>
          <a:p>
            <a:fld id="{B0073F45-493D-4C3D-9204-32CFAC029535}"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0D9CA0A3-C007-48E7-9A4D-92A2B42E6D98}" type="datetimeFigureOut">
              <a:rPr lang="en-US" smtClean="0"/>
              <a:t>3/19/2014</a:t>
            </a:fld>
            <a:endParaRPr lang="en-US"/>
          </a:p>
        </p:txBody>
      </p:sp>
      <p:sp>
        <p:nvSpPr>
          <p:cNvPr id="14" name="Slide Number Placeholder 13"/>
          <p:cNvSpPr>
            <a:spLocks noGrp="1"/>
          </p:cNvSpPr>
          <p:nvPr>
            <p:ph type="sldNum" sz="quarter" idx="11"/>
          </p:nvPr>
        </p:nvSpPr>
        <p:spPr/>
        <p:txBody>
          <a:bodyPr/>
          <a:lstStyle/>
          <a:p>
            <a:fld id="{B0073F45-493D-4C3D-9204-32CFAC029535}"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0D9CA0A3-C007-48E7-9A4D-92A2B42E6D98}" type="datetimeFigureOut">
              <a:rPr lang="en-US" smtClean="0"/>
              <a:t>3/19/2014</a:t>
            </a:fld>
            <a:endParaRPr lang="en-US"/>
          </a:p>
        </p:txBody>
      </p:sp>
      <p:sp>
        <p:nvSpPr>
          <p:cNvPr id="12" name="Slide Number Placeholder 11"/>
          <p:cNvSpPr>
            <a:spLocks noGrp="1"/>
          </p:cNvSpPr>
          <p:nvPr>
            <p:ph type="sldNum" sz="quarter" idx="11"/>
          </p:nvPr>
        </p:nvSpPr>
        <p:spPr/>
        <p:txBody>
          <a:bodyPr/>
          <a:lstStyle/>
          <a:p>
            <a:fld id="{B0073F45-493D-4C3D-9204-32CFAC029535}"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0D9CA0A3-C007-48E7-9A4D-92A2B42E6D98}" type="datetimeFigureOut">
              <a:rPr lang="en-US" smtClean="0"/>
              <a:t>3/19/2014</a:t>
            </a:fld>
            <a:endParaRPr lang="en-US"/>
          </a:p>
        </p:txBody>
      </p:sp>
      <p:sp>
        <p:nvSpPr>
          <p:cNvPr id="18" name="Slide Number Placeholder 17"/>
          <p:cNvSpPr>
            <a:spLocks noGrp="1"/>
          </p:cNvSpPr>
          <p:nvPr>
            <p:ph type="sldNum" sz="quarter" idx="16"/>
          </p:nvPr>
        </p:nvSpPr>
        <p:spPr/>
        <p:txBody>
          <a:bodyPr/>
          <a:lstStyle/>
          <a:p>
            <a:fld id="{B0073F45-493D-4C3D-9204-32CFAC029535}"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0D9CA0A3-C007-48E7-9A4D-92A2B42E6D98}" type="datetimeFigureOut">
              <a:rPr lang="en-US" smtClean="0"/>
              <a:t>3/19/2014</a:t>
            </a:fld>
            <a:endParaRPr lang="en-US"/>
          </a:p>
        </p:txBody>
      </p:sp>
      <p:sp>
        <p:nvSpPr>
          <p:cNvPr id="20" name="Slide Number Placeholder 19"/>
          <p:cNvSpPr>
            <a:spLocks noGrp="1"/>
          </p:cNvSpPr>
          <p:nvPr>
            <p:ph type="sldNum" sz="quarter" idx="15"/>
          </p:nvPr>
        </p:nvSpPr>
        <p:spPr/>
        <p:txBody>
          <a:bodyPr/>
          <a:lstStyle/>
          <a:p>
            <a:fld id="{B0073F45-493D-4C3D-9204-32CFAC029535}"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0D9CA0A3-C007-48E7-9A4D-92A2B42E6D98}" type="datetimeFigureOut">
              <a:rPr lang="en-US" smtClean="0"/>
              <a:t>3/19/2014</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0073F45-493D-4C3D-9204-32CFAC02953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hyperlink" Target="http://wikitravel.org/en/Barbados" TargetMode="Externa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hyperlink" Target="http://www.lonelyplanet.com/barbados" TargetMode="External"/><Relationship Id="rId5" Type="http://schemas.openxmlformats.org/officeDocument/2006/relationships/hyperlink" Target="https://www.cia.gov/library/publications/the-world-factbook/geos/bb.html" TargetMode="External"/><Relationship Id="rId4" Type="http://schemas.openxmlformats.org/officeDocument/2006/relationships/hyperlink" Target="http://www.barbados.org/history1.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71" t="5161" r="4839" b="4516"/>
          <a:stretch/>
        </p:blipFill>
        <p:spPr bwMode="auto">
          <a:xfrm>
            <a:off x="5443"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057400" y="49611"/>
            <a:ext cx="5638800" cy="1446550"/>
          </a:xfrm>
          <a:prstGeom prst="rect">
            <a:avLst/>
          </a:prstGeom>
          <a:noFill/>
        </p:spPr>
        <p:txBody>
          <a:bodyPr wrap="square" lIns="91440" tIns="45720" rIns="91440" bIns="45720">
            <a:spAutoFit/>
          </a:bodyPr>
          <a:lstStyle/>
          <a:p>
            <a:pPr algn="ctr"/>
            <a:r>
              <a:rPr lang="en-US" sz="8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Barbados</a:t>
            </a:r>
            <a:endParaRPr lang="en-US" sz="8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8" name="TextBox 7"/>
          <p:cNvSpPr txBox="1"/>
          <p:nvPr/>
        </p:nvSpPr>
        <p:spPr>
          <a:xfrm>
            <a:off x="3352800" y="5562600"/>
            <a:ext cx="3429000" cy="1077218"/>
          </a:xfrm>
          <a:prstGeom prst="rect">
            <a:avLst/>
          </a:prstGeom>
          <a:noFill/>
        </p:spPr>
        <p:txBody>
          <a:bodyPr wrap="square" rtlCol="0">
            <a:spAutoFit/>
          </a:bodyPr>
          <a:lstStyle/>
          <a:p>
            <a:r>
              <a:rPr lang="en-US" sz="3200" dirty="0" smtClean="0"/>
              <a:t>By: Max Booth</a:t>
            </a:r>
          </a:p>
          <a:p>
            <a:r>
              <a:rPr lang="en-US" sz="3200" dirty="0" smtClean="0"/>
              <a:t>7</a:t>
            </a:r>
            <a:r>
              <a:rPr lang="en-US" sz="3200" baseline="30000" dirty="0" smtClean="0"/>
              <a:t>th</a:t>
            </a:r>
            <a:r>
              <a:rPr lang="en-US" sz="3200" dirty="0" smtClean="0"/>
              <a:t> Period</a:t>
            </a:r>
            <a:endParaRPr lang="en-US" sz="3200" dirty="0"/>
          </a:p>
        </p:txBody>
      </p:sp>
      <p:sp>
        <p:nvSpPr>
          <p:cNvPr id="9" name="TextBox 8"/>
          <p:cNvSpPr txBox="1"/>
          <p:nvPr/>
        </p:nvSpPr>
        <p:spPr>
          <a:xfrm>
            <a:off x="3505200" y="1305661"/>
            <a:ext cx="2514600" cy="646331"/>
          </a:xfrm>
          <a:prstGeom prst="rect">
            <a:avLst/>
          </a:prstGeom>
          <a:noFill/>
        </p:spPr>
        <p:txBody>
          <a:bodyPr wrap="square" rtlCol="0">
            <a:spAutoFit/>
          </a:bodyPr>
          <a:lstStyle/>
          <a:p>
            <a:r>
              <a:rPr lang="en-US" dirty="0" smtClean="0"/>
              <a:t>Capital is </a:t>
            </a:r>
            <a:r>
              <a:rPr lang="en-US" dirty="0" smtClean="0"/>
              <a:t>Bridgetown</a:t>
            </a:r>
          </a:p>
          <a:p>
            <a:r>
              <a:rPr lang="en-US" dirty="0" smtClean="0"/>
              <a:t>             3/19/14</a:t>
            </a:r>
            <a:endParaRPr lang="en-US" dirty="0"/>
          </a:p>
        </p:txBody>
      </p:sp>
      <mc:AlternateContent xmlns:mc="http://schemas.openxmlformats.org/markup-compatibility/2006">
        <mc:Choice xmlns:a14="http://schemas.microsoft.com/office/drawing/2010/main" Requires="a14">
          <p:sp>
            <p:nvSpPr>
              <p:cNvPr id="2" name="TextBox 1"/>
              <p:cNvSpPr txBox="1"/>
              <p:nvPr/>
            </p:nvSpPr>
            <p:spPr>
              <a:xfrm>
                <a:off x="5257800" y="6346065"/>
                <a:ext cx="3962400" cy="51193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pt-BR" sz="1000" i="1" smtClean="0">
                          <a:latin typeface="Cambria Math"/>
                        </a:rPr>
                        <m:t>𝑓</m:t>
                      </m:r>
                      <m:d>
                        <m:dPr>
                          <m:ctrlPr>
                            <a:rPr lang="pt-BR" sz="1000" i="1" smtClean="0">
                              <a:latin typeface="Cambria Math"/>
                            </a:rPr>
                          </m:ctrlPr>
                        </m:dPr>
                        <m:e>
                          <m:r>
                            <a:rPr lang="pt-BR" sz="1000" i="1" smtClean="0">
                              <a:latin typeface="Cambria Math"/>
                            </a:rPr>
                            <m:t>𝑥</m:t>
                          </m:r>
                        </m:e>
                      </m:d>
                      <m:r>
                        <a:rPr lang="pt-BR" sz="1000" i="1" smtClean="0">
                          <a:latin typeface="Cambria Math"/>
                        </a:rPr>
                        <m:t>=</m:t>
                      </m:r>
                      <m:sSub>
                        <m:sSubPr>
                          <m:ctrlPr>
                            <a:rPr lang="pt-BR" sz="1000" i="1" smtClean="0">
                              <a:latin typeface="Cambria Math"/>
                            </a:rPr>
                          </m:ctrlPr>
                        </m:sSubPr>
                        <m:e>
                          <m:r>
                            <a:rPr lang="pt-BR" sz="1000" i="1" smtClean="0">
                              <a:latin typeface="Cambria Math"/>
                            </a:rPr>
                            <m:t>𝑎</m:t>
                          </m:r>
                        </m:e>
                        <m:sub>
                          <m:r>
                            <a:rPr lang="pt-BR" sz="1000" i="1" smtClean="0">
                              <a:latin typeface="Cambria Math"/>
                            </a:rPr>
                            <m:t>0</m:t>
                          </m:r>
                        </m:sub>
                      </m:sSub>
                      <m:r>
                        <a:rPr lang="pt-BR" sz="1000" i="1" smtClean="0">
                          <a:latin typeface="Cambria Math"/>
                        </a:rPr>
                        <m:t>+</m:t>
                      </m:r>
                      <m:nary>
                        <m:naryPr>
                          <m:chr m:val="∑"/>
                          <m:ctrlPr>
                            <a:rPr lang="pt-BR" sz="1000" i="1" smtClean="0">
                              <a:latin typeface="Cambria Math"/>
                            </a:rPr>
                          </m:ctrlPr>
                        </m:naryPr>
                        <m:sub>
                          <m:r>
                            <a:rPr lang="pt-BR" sz="1000" i="1" smtClean="0">
                              <a:latin typeface="Cambria Math"/>
                            </a:rPr>
                            <m:t>𝑛</m:t>
                          </m:r>
                          <m:r>
                            <a:rPr lang="pt-BR" sz="1000" i="1" smtClean="0">
                              <a:latin typeface="Cambria Math"/>
                            </a:rPr>
                            <m:t>=1</m:t>
                          </m:r>
                        </m:sub>
                        <m:sup>
                          <m:r>
                            <a:rPr lang="pt-BR" sz="1000" i="1" smtClean="0">
                              <a:latin typeface="Cambria Math"/>
                            </a:rPr>
                            <m:t>∞</m:t>
                          </m:r>
                        </m:sup>
                        <m:e>
                          <m:d>
                            <m:dPr>
                              <m:ctrlPr>
                                <a:rPr lang="pt-BR" sz="1000" i="1" smtClean="0">
                                  <a:latin typeface="Cambria Math"/>
                                </a:rPr>
                              </m:ctrlPr>
                            </m:dPr>
                            <m:e>
                              <m:sSub>
                                <m:sSubPr>
                                  <m:ctrlPr>
                                    <a:rPr lang="pt-BR" sz="1000" i="1" smtClean="0">
                                      <a:latin typeface="Cambria Math"/>
                                    </a:rPr>
                                  </m:ctrlPr>
                                </m:sSubPr>
                                <m:e>
                                  <m:r>
                                    <a:rPr lang="pt-BR" sz="1000" i="1" smtClean="0">
                                      <a:latin typeface="Cambria Math"/>
                                    </a:rPr>
                                    <m:t>𝑎</m:t>
                                  </m:r>
                                </m:e>
                                <m:sub>
                                  <m:r>
                                    <a:rPr lang="pt-BR" sz="1000" i="1" smtClean="0">
                                      <a:latin typeface="Cambria Math"/>
                                    </a:rPr>
                                    <m:t>𝑛</m:t>
                                  </m:r>
                                </m:sub>
                              </m:sSub>
                              <m:func>
                                <m:funcPr>
                                  <m:ctrlPr>
                                    <a:rPr lang="pt-BR" sz="1000" i="1" smtClean="0">
                                      <a:latin typeface="Cambria Math"/>
                                    </a:rPr>
                                  </m:ctrlPr>
                                </m:funcPr>
                                <m:fName>
                                  <m:r>
                                    <m:rPr>
                                      <m:sty m:val="p"/>
                                    </m:rPr>
                                    <a:rPr lang="pt-BR" sz="1000" i="0" smtClean="0">
                                      <a:latin typeface="Cambria Math"/>
                                    </a:rPr>
                                    <m:t>cos</m:t>
                                  </m:r>
                                </m:fName>
                                <m:e>
                                  <m:f>
                                    <m:fPr>
                                      <m:ctrlPr>
                                        <a:rPr lang="pt-BR" sz="1000" i="1" smtClean="0">
                                          <a:latin typeface="Cambria Math"/>
                                        </a:rPr>
                                      </m:ctrlPr>
                                    </m:fPr>
                                    <m:num>
                                      <m:r>
                                        <a:rPr lang="pt-BR" sz="1000" i="1" smtClean="0">
                                          <a:latin typeface="Cambria Math"/>
                                        </a:rPr>
                                        <m:t>𝑛</m:t>
                                      </m:r>
                                      <m:r>
                                        <a:rPr lang="pt-BR" sz="1000" i="1" smtClean="0">
                                          <a:latin typeface="Cambria Math"/>
                                        </a:rPr>
                                        <m:t>𝜋</m:t>
                                      </m:r>
                                      <m:r>
                                        <a:rPr lang="pt-BR" sz="1000" i="1" smtClean="0">
                                          <a:latin typeface="Cambria Math"/>
                                        </a:rPr>
                                        <m:t>𝑥</m:t>
                                      </m:r>
                                    </m:num>
                                    <m:den>
                                      <m:r>
                                        <a:rPr lang="pt-BR" sz="1000" i="1" smtClean="0">
                                          <a:latin typeface="Cambria Math"/>
                                        </a:rPr>
                                        <m:t>𝐿</m:t>
                                      </m:r>
                                    </m:den>
                                  </m:f>
                                </m:e>
                              </m:func>
                              <m:r>
                                <a:rPr lang="pt-BR" sz="1000" i="1" smtClean="0">
                                  <a:latin typeface="Cambria Math"/>
                                </a:rPr>
                                <m:t>+</m:t>
                              </m:r>
                              <m:sSub>
                                <m:sSubPr>
                                  <m:ctrlPr>
                                    <a:rPr lang="pt-BR" sz="1000" i="1" smtClean="0">
                                      <a:latin typeface="Cambria Math"/>
                                    </a:rPr>
                                  </m:ctrlPr>
                                </m:sSubPr>
                                <m:e>
                                  <m:r>
                                    <a:rPr lang="pt-BR" sz="1000" i="1" smtClean="0">
                                      <a:latin typeface="Cambria Math"/>
                                    </a:rPr>
                                    <m:t>𝑏</m:t>
                                  </m:r>
                                </m:e>
                                <m:sub>
                                  <m:r>
                                    <a:rPr lang="pt-BR" sz="1000" i="1" smtClean="0">
                                      <a:latin typeface="Cambria Math"/>
                                    </a:rPr>
                                    <m:t>𝑛</m:t>
                                  </m:r>
                                </m:sub>
                              </m:sSub>
                              <m:func>
                                <m:funcPr>
                                  <m:ctrlPr>
                                    <a:rPr lang="pt-BR" sz="1000" i="1" smtClean="0">
                                      <a:latin typeface="Cambria Math"/>
                                    </a:rPr>
                                  </m:ctrlPr>
                                </m:funcPr>
                                <m:fName>
                                  <m:r>
                                    <m:rPr>
                                      <m:sty m:val="p"/>
                                    </m:rPr>
                                    <a:rPr lang="pt-BR" sz="1000" i="0" smtClean="0">
                                      <a:latin typeface="Cambria Math"/>
                                    </a:rPr>
                                    <m:t>sin</m:t>
                                  </m:r>
                                </m:fName>
                                <m:e>
                                  <m:f>
                                    <m:fPr>
                                      <m:ctrlPr>
                                        <a:rPr lang="pt-BR" sz="1000" i="1" smtClean="0">
                                          <a:latin typeface="Cambria Math"/>
                                        </a:rPr>
                                      </m:ctrlPr>
                                    </m:fPr>
                                    <m:num>
                                      <m:r>
                                        <a:rPr lang="pt-BR" sz="1000" i="1" smtClean="0">
                                          <a:latin typeface="Cambria Math"/>
                                        </a:rPr>
                                        <m:t>𝑛</m:t>
                                      </m:r>
                                      <m:r>
                                        <a:rPr lang="pt-BR" sz="1000" i="1" smtClean="0">
                                          <a:latin typeface="Cambria Math"/>
                                        </a:rPr>
                                        <m:t>𝜋</m:t>
                                      </m:r>
                                      <m:r>
                                        <a:rPr lang="pt-BR" sz="1000" i="1" smtClean="0">
                                          <a:latin typeface="Cambria Math"/>
                                        </a:rPr>
                                        <m:t>𝑥</m:t>
                                      </m:r>
                                    </m:num>
                                    <m:den>
                                      <m:r>
                                        <a:rPr lang="pt-BR" sz="1000" i="1" smtClean="0">
                                          <a:latin typeface="Cambria Math"/>
                                        </a:rPr>
                                        <m:t>𝐿</m:t>
                                      </m:r>
                                    </m:den>
                                  </m:f>
                                </m:e>
                              </m:func>
                            </m:e>
                          </m:d>
                        </m:e>
                      </m:nary>
                    </m:oMath>
                  </m:oMathPara>
                </a14:m>
                <a:endParaRPr lang="en-US" sz="1000" dirty="0"/>
              </a:p>
            </p:txBody>
          </p:sp>
        </mc:Choice>
        <mc:Fallback>
          <p:sp>
            <p:nvSpPr>
              <p:cNvPr id="2" name="TextBox 1"/>
              <p:cNvSpPr txBox="1">
                <a:spLocks noRot="1" noChangeAspect="1" noMove="1" noResize="1" noEditPoints="1" noAdjustHandles="1" noChangeArrowheads="1" noChangeShapeType="1" noTextEdit="1"/>
              </p:cNvSpPr>
              <p:nvPr/>
            </p:nvSpPr>
            <p:spPr>
              <a:xfrm>
                <a:off x="5257800" y="6346065"/>
                <a:ext cx="3962400" cy="511935"/>
              </a:xfrm>
              <a:prstGeom prst="rect">
                <a:avLst/>
              </a:prstGeom>
              <a:blipFill rotWithShape="1">
                <a:blip r:embed="rId3"/>
                <a:stretch>
                  <a:fillRect t="-92857" b="-141667"/>
                </a:stretch>
              </a:blipFill>
            </p:spPr>
            <p:txBody>
              <a:bodyPr/>
              <a:lstStyle/>
              <a:p>
                <a:r>
                  <a:rPr lang="en-US">
                    <a:noFill/>
                  </a:rPr>
                  <a:t> </a:t>
                </a:r>
              </a:p>
            </p:txBody>
          </p:sp>
        </mc:Fallback>
      </mc:AlternateContent>
    </p:spTree>
    <p:extLst>
      <p:ext uri="{BB962C8B-B14F-4D97-AF65-F5344CB8AC3E}">
        <p14:creationId xmlns:p14="http://schemas.microsoft.com/office/powerpoint/2010/main" val="2900640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9000" contrast="-4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568086" y="76200"/>
            <a:ext cx="4007828" cy="923330"/>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Bibliography</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1447800" y="1600200"/>
            <a:ext cx="6629400" cy="3416320"/>
          </a:xfrm>
          <a:prstGeom prst="rect">
            <a:avLst/>
          </a:prstGeom>
          <a:noFill/>
        </p:spPr>
        <p:txBody>
          <a:bodyPr wrap="square" rtlCol="0">
            <a:spAutoFit/>
          </a:bodyPr>
          <a:lstStyle/>
          <a:p>
            <a:r>
              <a:rPr lang="en-US" dirty="0" smtClean="0">
                <a:solidFill>
                  <a:srgbClr val="FF0000"/>
                </a:solidFill>
                <a:hlinkClick r:id="rId4"/>
              </a:rPr>
              <a:t>http://www.barbados.org/history1.htm</a:t>
            </a:r>
            <a:endParaRPr lang="en-US" dirty="0" smtClean="0">
              <a:solidFill>
                <a:srgbClr val="FF0000"/>
              </a:solidFill>
            </a:endParaRPr>
          </a:p>
          <a:p>
            <a:endParaRPr lang="en-US" dirty="0">
              <a:solidFill>
                <a:srgbClr val="FF0000"/>
              </a:solidFill>
            </a:endParaRPr>
          </a:p>
          <a:p>
            <a:r>
              <a:rPr lang="en-US" dirty="0">
                <a:solidFill>
                  <a:srgbClr val="FF0000"/>
                </a:solidFill>
                <a:hlinkClick r:id="rId5"/>
              </a:rPr>
              <a:t>https://</a:t>
            </a:r>
            <a:r>
              <a:rPr lang="en-US" dirty="0" smtClean="0">
                <a:solidFill>
                  <a:srgbClr val="FF0000"/>
                </a:solidFill>
                <a:hlinkClick r:id="rId5"/>
              </a:rPr>
              <a:t>www.cia.gov/library/publications/the-world-factbook/geos/bb.html</a:t>
            </a:r>
            <a:endParaRPr lang="en-US" dirty="0" smtClean="0">
              <a:solidFill>
                <a:srgbClr val="FF0000"/>
              </a:solidFill>
            </a:endParaRPr>
          </a:p>
          <a:p>
            <a:endParaRPr lang="en-US" dirty="0">
              <a:solidFill>
                <a:srgbClr val="FF0000"/>
              </a:solidFill>
            </a:endParaRPr>
          </a:p>
          <a:p>
            <a:r>
              <a:rPr lang="en-US" dirty="0">
                <a:solidFill>
                  <a:srgbClr val="FF0000"/>
                </a:solidFill>
                <a:hlinkClick r:id="rId6"/>
              </a:rPr>
              <a:t>http://</a:t>
            </a:r>
            <a:r>
              <a:rPr lang="en-US" dirty="0" smtClean="0">
                <a:solidFill>
                  <a:srgbClr val="FF0000"/>
                </a:solidFill>
                <a:hlinkClick r:id="rId6"/>
              </a:rPr>
              <a:t>www.lonelyplanet.com/barbados</a:t>
            </a:r>
            <a:endParaRPr lang="en-US" dirty="0" smtClean="0">
              <a:solidFill>
                <a:srgbClr val="FF0000"/>
              </a:solidFill>
            </a:endParaRPr>
          </a:p>
          <a:p>
            <a:endParaRPr lang="en-US" dirty="0">
              <a:solidFill>
                <a:srgbClr val="FF0000"/>
              </a:solidFill>
            </a:endParaRPr>
          </a:p>
          <a:p>
            <a:r>
              <a:rPr lang="en-US" dirty="0">
                <a:solidFill>
                  <a:srgbClr val="FF0000"/>
                </a:solidFill>
                <a:hlinkClick r:id="rId7"/>
              </a:rPr>
              <a:t>http://</a:t>
            </a:r>
            <a:r>
              <a:rPr lang="en-US" dirty="0" smtClean="0">
                <a:solidFill>
                  <a:srgbClr val="FF0000"/>
                </a:solidFill>
                <a:hlinkClick r:id="rId7"/>
              </a:rPr>
              <a:t>wikitravel.org/en/Barbados</a:t>
            </a:r>
            <a:endParaRPr lang="en-US" dirty="0" smtClean="0">
              <a:solidFill>
                <a:srgbClr val="FF0000"/>
              </a:solidFill>
            </a:endParaRP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1774695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943223"/>
            <a:ext cx="2381250"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90800" y="1371600"/>
            <a:ext cx="6019800"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Lucida Console" panose="020B0609040504020204" pitchFamily="49" charset="0"/>
              </a:rPr>
              <a:t>Barbados was first occupied by the British on February 17, 1627</a:t>
            </a:r>
          </a:p>
          <a:p>
            <a:pPr marL="285750" indent="-285750">
              <a:buFont typeface="Arial" panose="020B0604020202020204" pitchFamily="34" charset="0"/>
              <a:buChar char="•"/>
            </a:pPr>
            <a:r>
              <a:rPr lang="en-US" sz="2000" dirty="0" smtClean="0">
                <a:latin typeface="Lucida Console" panose="020B0609040504020204" pitchFamily="49" charset="0"/>
              </a:rPr>
              <a:t>In 1639 established 3</a:t>
            </a:r>
            <a:r>
              <a:rPr lang="en-US" sz="2000" baseline="30000" dirty="0" smtClean="0">
                <a:latin typeface="Lucida Console" panose="020B0609040504020204" pitchFamily="49" charset="0"/>
              </a:rPr>
              <a:t>rd</a:t>
            </a:r>
            <a:r>
              <a:rPr lang="en-US" sz="2000" dirty="0" smtClean="0">
                <a:latin typeface="Lucida Console" panose="020B0609040504020204" pitchFamily="49" charset="0"/>
              </a:rPr>
              <a:t> ever parliamentary democracy</a:t>
            </a:r>
          </a:p>
          <a:p>
            <a:pPr marL="285750" indent="-285750">
              <a:buFont typeface="Arial" panose="020B0604020202020204" pitchFamily="34" charset="0"/>
              <a:buChar char="•"/>
            </a:pPr>
            <a:r>
              <a:rPr lang="en-US" sz="2000" dirty="0" smtClean="0">
                <a:latin typeface="Lucida Console" panose="020B0609040504020204" pitchFamily="49" charset="0"/>
              </a:rPr>
              <a:t>In the late 1600s had many problems such as plagues, droughts, and fires</a:t>
            </a:r>
          </a:p>
          <a:p>
            <a:pPr marL="285750" indent="-285750">
              <a:buFont typeface="Arial" panose="020B0604020202020204" pitchFamily="34" charset="0"/>
              <a:buChar char="•"/>
            </a:pPr>
            <a:r>
              <a:rPr lang="en-US" sz="2000" dirty="0" smtClean="0">
                <a:latin typeface="Lucida Console" panose="020B0609040504020204" pitchFamily="49" charset="0"/>
              </a:rPr>
              <a:t>Abolished slavery in 1834</a:t>
            </a:r>
          </a:p>
          <a:p>
            <a:pPr marL="285750" indent="-285750">
              <a:buFont typeface="Arial" panose="020B0604020202020204" pitchFamily="34" charset="0"/>
              <a:buChar char="•"/>
            </a:pPr>
            <a:r>
              <a:rPr lang="en-US" sz="2000" dirty="0" smtClean="0">
                <a:latin typeface="Lucida Console" panose="020B0609040504020204" pitchFamily="49" charset="0"/>
              </a:rPr>
              <a:t>Gained full independence in 1966</a:t>
            </a:r>
          </a:p>
          <a:p>
            <a:pPr marL="285750" indent="-285750">
              <a:buFont typeface="Arial" panose="020B0604020202020204" pitchFamily="34" charset="0"/>
              <a:buChar char="•"/>
            </a:pPr>
            <a:r>
              <a:rPr lang="en-US" sz="2000" dirty="0" smtClean="0">
                <a:latin typeface="Lucida Console" panose="020B0609040504020204" pitchFamily="49" charset="0"/>
              </a:rPr>
              <a:t>Famous for Samuel Lord who made a fortune plundering ships, built a mansion on the island which was a resort and recently burned down</a:t>
            </a:r>
          </a:p>
        </p:txBody>
      </p:sp>
      <p:sp>
        <p:nvSpPr>
          <p:cNvPr id="4" name="Rectangle 3"/>
          <p:cNvSpPr/>
          <p:nvPr/>
        </p:nvSpPr>
        <p:spPr>
          <a:xfrm>
            <a:off x="3124200" y="76200"/>
            <a:ext cx="2377575"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History</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40569666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286000" y="76200"/>
            <a:ext cx="4225837" cy="1107996"/>
          </a:xfrm>
          <a:prstGeom prst="rect">
            <a:avLst/>
          </a:prstGeom>
          <a:noFill/>
        </p:spPr>
        <p:txBody>
          <a:bodyPr wrap="none" lIns="91440" tIns="45720" rIns="91440" bIns="45720">
            <a:spAutoFit/>
          </a:bodyPr>
          <a:lstStyle/>
          <a:p>
            <a:pPr algn="ctr"/>
            <a:r>
              <a:rPr lang="en-US" sz="6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Geography</a:t>
            </a:r>
            <a:endParaRPr lang="en-US" sz="6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1876"/>
            <a:ext cx="3962400" cy="251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0" y="1295400"/>
            <a:ext cx="502920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Lucida Console" panose="020B0609040504020204" pitchFamily="49" charset="0"/>
              </a:rPr>
              <a:t>A Caribbean island in the North Atlantic</a:t>
            </a:r>
          </a:p>
          <a:p>
            <a:pPr marL="285750" indent="-285750">
              <a:buFont typeface="Arial" panose="020B0604020202020204" pitchFamily="34" charset="0"/>
              <a:buChar char="•"/>
            </a:pPr>
            <a:r>
              <a:rPr lang="en-US" sz="2000" dirty="0" smtClean="0">
                <a:latin typeface="Lucida Console" panose="020B0609040504020204" pitchFamily="49" charset="0"/>
              </a:rPr>
              <a:t>430 </a:t>
            </a:r>
            <a:r>
              <a:rPr lang="en-US" sz="2000" dirty="0" err="1" smtClean="0">
                <a:latin typeface="Lucida Console" panose="020B0609040504020204" pitchFamily="49" charset="0"/>
              </a:rPr>
              <a:t>sq</a:t>
            </a:r>
            <a:r>
              <a:rPr lang="en-US" sz="2000" dirty="0" smtClean="0">
                <a:latin typeface="Lucida Console" panose="020B0609040504020204" pitchFamily="49" charset="0"/>
              </a:rPr>
              <a:t> kilometers</a:t>
            </a:r>
          </a:p>
          <a:p>
            <a:pPr marL="285750" indent="-285750">
              <a:buFont typeface="Arial" panose="020B0604020202020204" pitchFamily="34" charset="0"/>
              <a:buChar char="•"/>
            </a:pPr>
            <a:r>
              <a:rPr lang="en-US" sz="2000" dirty="0" smtClean="0">
                <a:latin typeface="Lucida Console" panose="020B0609040504020204" pitchFamily="49" charset="0"/>
              </a:rPr>
              <a:t>Barbados is 2.5 times the size of Washington DC</a:t>
            </a:r>
          </a:p>
          <a:p>
            <a:pPr marL="285750" indent="-285750">
              <a:buFont typeface="Arial" panose="020B0604020202020204" pitchFamily="34" charset="0"/>
              <a:buChar char="•"/>
            </a:pPr>
            <a:r>
              <a:rPr lang="en-US" sz="2000" dirty="0" smtClean="0">
                <a:latin typeface="Lucida Console" panose="020B0609040504020204" pitchFamily="49" charset="0"/>
              </a:rPr>
              <a:t>A relatively flat and peaceful island with a tropical climate</a:t>
            </a:r>
          </a:p>
          <a:p>
            <a:pPr marL="285750" indent="-285750">
              <a:buFont typeface="Arial" panose="020B0604020202020204" pitchFamily="34" charset="0"/>
              <a:buChar char="•"/>
            </a:pPr>
            <a:r>
              <a:rPr lang="en-US" sz="2000" dirty="0" smtClean="0">
                <a:latin typeface="Lucida Console" panose="020B0609040504020204" pitchFamily="49" charset="0"/>
              </a:rPr>
              <a:t> has infrequent hurricanes and periodic landslides</a:t>
            </a:r>
          </a:p>
          <a:p>
            <a:pPr marL="285750" indent="-285750">
              <a:buFont typeface="Arial" panose="020B0604020202020204" pitchFamily="34" charset="0"/>
              <a:buChar char="•"/>
            </a:pPr>
            <a:r>
              <a:rPr lang="en-US" sz="2000" dirty="0" smtClean="0">
                <a:latin typeface="Lucida Console" panose="020B0609040504020204" pitchFamily="49" charset="0"/>
              </a:rPr>
              <a:t>Issues of pollution of waters by ships</a:t>
            </a:r>
          </a:p>
          <a:p>
            <a:pPr marL="285750" indent="-285750">
              <a:buFont typeface="Arial" panose="020B0604020202020204" pitchFamily="34" charset="0"/>
              <a:buChar char="•"/>
            </a:pPr>
            <a:r>
              <a:rPr lang="en-US" sz="2000" dirty="0" smtClean="0">
                <a:latin typeface="Lucida Console" panose="020B0609040504020204" pitchFamily="49" charset="0"/>
              </a:rPr>
              <a:t>Highest point is Mt. </a:t>
            </a:r>
            <a:r>
              <a:rPr lang="en-US" sz="2000" dirty="0" err="1" smtClean="0">
                <a:latin typeface="Lucida Console" panose="020B0609040504020204" pitchFamily="49" charset="0"/>
              </a:rPr>
              <a:t>Hillaby</a:t>
            </a:r>
            <a:r>
              <a:rPr lang="en-US" sz="2000" dirty="0" smtClean="0">
                <a:latin typeface="Lucida Console" panose="020B0609040504020204" pitchFamily="49" charset="0"/>
              </a:rPr>
              <a:t> 336m</a:t>
            </a:r>
            <a:endParaRPr lang="en-US" sz="2000" dirty="0">
              <a:latin typeface="Lucida Console" panose="020B0609040504020204" pitchFamily="49" charset="0"/>
            </a:endParaRPr>
          </a:p>
        </p:txBody>
      </p:sp>
    </p:spTree>
    <p:extLst>
      <p:ext uri="{BB962C8B-B14F-4D97-AF65-F5344CB8AC3E}">
        <p14:creationId xmlns:p14="http://schemas.microsoft.com/office/powerpoint/2010/main" val="31166762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743200" y="152400"/>
            <a:ext cx="3437159" cy="1323439"/>
          </a:xfrm>
          <a:prstGeom prst="rect">
            <a:avLst/>
          </a:prstGeom>
          <a:noFill/>
        </p:spPr>
        <p:txBody>
          <a:bodyPr wrap="none" lIns="91440" tIns="45720" rIns="91440" bIns="45720">
            <a:spAutoFit/>
          </a:bodyPr>
          <a:lstStyle/>
          <a:p>
            <a:pPr algn="ctr"/>
            <a:r>
              <a:rPr lang="en-US" sz="8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Culture</a:t>
            </a:r>
            <a:endParaRPr lang="en-US" sz="8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74634"/>
            <a:ext cx="3444488" cy="258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86200" y="1219200"/>
            <a:ext cx="5029200" cy="5109091"/>
          </a:xfrm>
          <a:prstGeom prst="rect">
            <a:avLst/>
          </a:prstGeom>
          <a:noFill/>
        </p:spPr>
        <p:txBody>
          <a:bodyPr wrap="square" rtlCol="0">
            <a:spAutoFit/>
          </a:bodyPr>
          <a:lstStyle/>
          <a:p>
            <a:pPr marL="285750" indent="-285750">
              <a:buFont typeface="Arial" panose="020B0604020202020204" pitchFamily="34" charset="0"/>
              <a:buChar char="•"/>
            </a:pPr>
            <a:r>
              <a:rPr lang="en-US" sz="2000" dirty="0" err="1" smtClean="0">
                <a:latin typeface="Lucida Console" panose="020B0609040504020204" pitchFamily="49" charset="0"/>
              </a:rPr>
              <a:t>Bajans</a:t>
            </a:r>
            <a:r>
              <a:rPr lang="en-US" sz="2000" dirty="0" smtClean="0">
                <a:latin typeface="Lucida Console" panose="020B0609040504020204" pitchFamily="49" charset="0"/>
              </a:rPr>
              <a:t> speak English</a:t>
            </a:r>
            <a:endParaRPr lang="en-US" dirty="0" smtClean="0">
              <a:latin typeface="Lucida Console" panose="020B0609040504020204" pitchFamily="49" charset="0"/>
            </a:endParaRPr>
          </a:p>
          <a:p>
            <a:pPr marL="285750" indent="-285750">
              <a:buFont typeface="Arial" panose="020B0604020202020204" pitchFamily="34" charset="0"/>
              <a:buChar char="•"/>
            </a:pPr>
            <a:r>
              <a:rPr lang="en-US" dirty="0" smtClean="0">
                <a:latin typeface="Lucida Console" panose="020B0609040504020204" pitchFamily="49" charset="0"/>
              </a:rPr>
              <a:t>Has a population of 288,375</a:t>
            </a:r>
          </a:p>
          <a:p>
            <a:pPr marL="285750" indent="-285750">
              <a:buFont typeface="Arial" panose="020B0604020202020204" pitchFamily="34" charset="0"/>
              <a:buChar char="•"/>
            </a:pPr>
            <a:r>
              <a:rPr lang="en-US" dirty="0">
                <a:latin typeface="Lucida Console" panose="020B0609040504020204" pitchFamily="49" charset="0"/>
              </a:rPr>
              <a:t>The culture of Barbados is a blend of West African and British cultures present in Barbados. </a:t>
            </a:r>
          </a:p>
          <a:p>
            <a:pPr marL="285750" indent="-285750">
              <a:buFont typeface="Arial" panose="020B0604020202020204" pitchFamily="34" charset="0"/>
              <a:buChar char="•"/>
            </a:pPr>
            <a:r>
              <a:rPr lang="en-US" dirty="0">
                <a:latin typeface="Lucida Console" panose="020B0609040504020204" pitchFamily="49" charset="0"/>
              </a:rPr>
              <a:t>Barbadians (also known as </a:t>
            </a:r>
            <a:r>
              <a:rPr lang="en-US" dirty="0" err="1">
                <a:latin typeface="Lucida Console" panose="020B0609040504020204" pitchFamily="49" charset="0"/>
              </a:rPr>
              <a:t>Bajans</a:t>
            </a:r>
            <a:r>
              <a:rPr lang="en-US" dirty="0">
                <a:latin typeface="Lucida Console" panose="020B0609040504020204" pitchFamily="49" charset="0"/>
              </a:rPr>
              <a:t>) will surprise with their </a:t>
            </a:r>
            <a:r>
              <a:rPr lang="en-US" dirty="0" smtClean="0">
                <a:latin typeface="Lucida Console" panose="020B0609040504020204" pitchFamily="49" charset="0"/>
              </a:rPr>
              <a:t>warmth</a:t>
            </a:r>
          </a:p>
          <a:p>
            <a:pPr marL="285750" indent="-285750">
              <a:buFont typeface="Arial" panose="020B0604020202020204" pitchFamily="34" charset="0"/>
              <a:buChar char="•"/>
            </a:pPr>
            <a:r>
              <a:rPr lang="en-US" dirty="0" err="1" smtClean="0">
                <a:latin typeface="Lucida Console" panose="020B0609040504020204" pitchFamily="49" charset="0"/>
              </a:rPr>
              <a:t>Coocoo</a:t>
            </a:r>
            <a:r>
              <a:rPr lang="en-US" dirty="0" smtClean="0">
                <a:latin typeface="Lucida Console" panose="020B0609040504020204" pitchFamily="49" charset="0"/>
              </a:rPr>
              <a:t> and flying fish are the national dishes</a:t>
            </a:r>
          </a:p>
          <a:p>
            <a:pPr marL="285750" indent="-285750">
              <a:buFont typeface="Arial" panose="020B0604020202020204" pitchFamily="34" charset="0"/>
              <a:buChar char="•"/>
            </a:pPr>
            <a:r>
              <a:rPr lang="en-US" dirty="0">
                <a:latin typeface="Lucida Console" panose="020B0609040504020204" pitchFamily="49" charset="0"/>
              </a:rPr>
              <a:t>In addition to the major holidays of the Christian calendar, </a:t>
            </a:r>
            <a:r>
              <a:rPr lang="en-US" dirty="0" err="1" smtClean="0">
                <a:latin typeface="Lucida Console" panose="020B0609040504020204" pitchFamily="49" charset="0"/>
              </a:rPr>
              <a:t>Bajan</a:t>
            </a:r>
            <a:r>
              <a:rPr lang="en-US" dirty="0" smtClean="0">
                <a:latin typeface="Lucida Console" panose="020B0609040504020204" pitchFamily="49" charset="0"/>
              </a:rPr>
              <a:t> </a:t>
            </a:r>
            <a:r>
              <a:rPr lang="en-US" dirty="0">
                <a:latin typeface="Lucida Console" panose="020B0609040504020204" pitchFamily="49" charset="0"/>
              </a:rPr>
              <a:t>holidays include New Year's Day (1 January), May Day (1 May), CARICOM Day (first Monday in August), Independence Day (30 November), and United Nations Day</a:t>
            </a:r>
          </a:p>
          <a:p>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91145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438400" y="152400"/>
            <a:ext cx="3913251" cy="1200329"/>
          </a:xfrm>
          <a:prstGeom prst="rect">
            <a:avLst/>
          </a:prstGeom>
          <a:noFill/>
        </p:spPr>
        <p:txBody>
          <a:bodyPr wrap="none" lIns="91440" tIns="45720" rIns="91440" bIns="45720">
            <a:spAutoFit/>
          </a:bodyPr>
          <a:lstStyle/>
          <a:p>
            <a:pPr algn="ctr"/>
            <a:r>
              <a:rPr lang="en-US" sz="7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Economy</a:t>
            </a:r>
            <a:endParaRPr lang="en-US" sz="7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026" name="Picture 2" descr="http://ts2.mm.bing.net/th?id=HN.608050099397791128&amp;w=273&amp;h=188&amp;c=7&amp;rs=1&amp;url=http%3a%2f%2fwww.usafutures.com%2fsugartrading.html&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48200"/>
            <a:ext cx="3208912" cy="22098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08912" y="1524001"/>
            <a:ext cx="5924202" cy="563231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Lucida Console" panose="020B0609040504020204" pitchFamily="49" charset="0"/>
              </a:rPr>
              <a:t>Barbados is the wealthiest and most developed country in the Eastern Caribbean and enjoys one of the highest per capita incomes in Latin America. Historically, the Barbadian economy was dependent on sugarcane cultivation and related activities. However, in recent years the economy has diversified into light industry and tourism with about four-fifths of GDP and of exports being attributed to services</a:t>
            </a:r>
            <a:r>
              <a:rPr lang="en-US" dirty="0" smtClean="0">
                <a:latin typeface="Lucida Console" panose="020B0609040504020204" pitchFamily="49" charset="0"/>
              </a:rPr>
              <a:t>.</a:t>
            </a:r>
          </a:p>
          <a:p>
            <a:pPr marL="285750" indent="-285750">
              <a:buFont typeface="Arial" panose="020B0604020202020204" pitchFamily="34" charset="0"/>
              <a:buChar char="•"/>
            </a:pPr>
            <a:endParaRPr lang="en-US" dirty="0">
              <a:latin typeface="Lucida Console" panose="020B0609040504020204" pitchFamily="49" charset="0"/>
            </a:endParaRPr>
          </a:p>
          <a:p>
            <a:pPr marL="285750" indent="-285750">
              <a:buFont typeface="Arial" panose="020B0604020202020204" pitchFamily="34" charset="0"/>
              <a:buChar char="•"/>
            </a:pPr>
            <a:r>
              <a:rPr lang="en-US" dirty="0">
                <a:latin typeface="Lucida Console" panose="020B0609040504020204" pitchFamily="49" charset="0"/>
              </a:rPr>
              <a:t>GDP (official exchange rate</a:t>
            </a:r>
            <a:r>
              <a:rPr lang="en-US" dirty="0" smtClean="0">
                <a:latin typeface="Lucida Console" panose="020B0609040504020204" pitchFamily="49" charset="0"/>
              </a:rPr>
              <a:t>):$</a:t>
            </a:r>
            <a:r>
              <a:rPr lang="en-US" dirty="0">
                <a:latin typeface="Lucida Console" panose="020B0609040504020204" pitchFamily="49" charset="0"/>
              </a:rPr>
              <a:t>4.262 billion </a:t>
            </a:r>
            <a:endParaRPr lang="en-US" dirty="0" smtClean="0">
              <a:latin typeface="Lucida Console" panose="020B0609040504020204" pitchFamily="49" charset="0"/>
            </a:endParaRPr>
          </a:p>
          <a:p>
            <a:pPr marL="285750" indent="-285750">
              <a:buFont typeface="Arial" panose="020B0604020202020204" pitchFamily="34" charset="0"/>
              <a:buChar char="•"/>
            </a:pPr>
            <a:endParaRPr lang="en-US" dirty="0">
              <a:latin typeface="Lucida Console" panose="020B0609040504020204" pitchFamily="49" charset="0"/>
            </a:endParaRPr>
          </a:p>
          <a:p>
            <a:pPr marL="285750" indent="-285750">
              <a:buFont typeface="Arial" panose="020B0604020202020204" pitchFamily="34" charset="0"/>
              <a:buChar char="•"/>
            </a:pPr>
            <a:r>
              <a:rPr lang="en-US" dirty="0" err="1" smtClean="0">
                <a:latin typeface="Lucida Console" panose="020B0609040504020204" pitchFamily="49" charset="0"/>
              </a:rPr>
              <a:t>Industries:tourism</a:t>
            </a:r>
            <a:r>
              <a:rPr lang="en-US" dirty="0">
                <a:latin typeface="Lucida Console" panose="020B0609040504020204" pitchFamily="49" charset="0"/>
              </a:rPr>
              <a:t>, sugar, light manufacturing, component assembly for export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318899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286000" y="152400"/>
            <a:ext cx="4656508" cy="923330"/>
          </a:xfrm>
          <a:prstGeom prst="rect">
            <a:avLst/>
          </a:prstGeom>
          <a:noFill/>
        </p:spPr>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Climate</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2050" name="Picture 2" descr="http://ts3.mm.bing.net/th?id=HN.608007244213390795&amp;w=277&amp;h=182&amp;c=7&amp;rs=1&amp;url=http%3a%2f%2fbarbados-vacation.net%2fbarbados_weather.htm&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29" y="4876801"/>
            <a:ext cx="3015341" cy="1981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1205253"/>
            <a:ext cx="63246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Lucida Console" panose="020B0609040504020204" pitchFamily="49" charset="0"/>
              </a:rPr>
              <a:t>Barbados weather is generally warm and sunny all year round with an average daytime high </a:t>
            </a:r>
            <a:r>
              <a:rPr lang="en-US" dirty="0" smtClean="0">
                <a:latin typeface="Lucida Console" panose="020B0609040504020204" pitchFamily="49" charset="0"/>
              </a:rPr>
              <a:t>of </a:t>
            </a:r>
            <a:r>
              <a:rPr lang="en-US" dirty="0">
                <a:latin typeface="Lucida Console" panose="020B0609040504020204" pitchFamily="49" charset="0"/>
              </a:rPr>
              <a:t>86°F. In fact, Barbados has over 3,000 hours of sunshine each year! </a:t>
            </a:r>
          </a:p>
          <a:p>
            <a:pPr marL="285750" indent="-285750">
              <a:buFont typeface="Arial" panose="020B0604020202020204" pitchFamily="34" charset="0"/>
              <a:buChar char="•"/>
            </a:pPr>
            <a:endParaRPr lang="en-US" dirty="0">
              <a:latin typeface="Lucida Console" panose="020B0609040504020204" pitchFamily="49" charset="0"/>
            </a:endParaRPr>
          </a:p>
          <a:p>
            <a:pPr marL="285750" indent="-285750">
              <a:buFont typeface="Arial" panose="020B0604020202020204" pitchFamily="34" charset="0"/>
              <a:buChar char="•"/>
            </a:pPr>
            <a:r>
              <a:rPr lang="en-US" dirty="0">
                <a:latin typeface="Lucida Console" panose="020B0609040504020204" pitchFamily="49" charset="0"/>
              </a:rPr>
              <a:t>The prevailing northeast </a:t>
            </a:r>
            <a:r>
              <a:rPr lang="en-US" dirty="0" err="1">
                <a:latin typeface="Lucida Console" panose="020B0609040504020204" pitchFamily="49" charset="0"/>
              </a:rPr>
              <a:t>tradewinds</a:t>
            </a:r>
            <a:r>
              <a:rPr lang="en-US" dirty="0">
                <a:latin typeface="Lucida Console" panose="020B0609040504020204" pitchFamily="49" charset="0"/>
              </a:rPr>
              <a:t> blow steadily so that although it is bright and sunny, it is not unbearably hot. The nights are usually slightly cooler. </a:t>
            </a:r>
          </a:p>
          <a:p>
            <a:pPr marL="285750" indent="-285750">
              <a:buFont typeface="Arial" panose="020B0604020202020204" pitchFamily="34" charset="0"/>
              <a:buChar char="•"/>
            </a:pPr>
            <a:endParaRPr lang="en-US" dirty="0">
              <a:latin typeface="Lucida Console" panose="020B0609040504020204" pitchFamily="49" charset="0"/>
            </a:endParaRPr>
          </a:p>
          <a:p>
            <a:pPr marL="285750" indent="-285750">
              <a:buFont typeface="Arial" panose="020B0604020202020204" pitchFamily="34" charset="0"/>
              <a:buChar char="•"/>
            </a:pPr>
            <a:r>
              <a:rPr lang="en-US" dirty="0">
                <a:latin typeface="Lucida Console" panose="020B0609040504020204" pitchFamily="49" charset="0"/>
              </a:rPr>
              <a:t>The rain typically comes in quick showers. The dry season lasts from January to June</a:t>
            </a:r>
          </a:p>
        </p:txBody>
      </p:sp>
    </p:spTree>
    <p:extLst>
      <p:ext uri="{BB962C8B-B14F-4D97-AF65-F5344CB8AC3E}">
        <p14:creationId xmlns:p14="http://schemas.microsoft.com/office/powerpoint/2010/main" val="36788515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PaintStrok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905000" y="39078"/>
            <a:ext cx="5187639"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Interesting Facts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63520"/>
            <a:ext cx="3810000" cy="301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05000" y="1219200"/>
            <a:ext cx="5943600" cy="2246769"/>
          </a:xfrm>
          <a:prstGeom prst="rect">
            <a:avLst/>
          </a:prstGeom>
          <a:noFill/>
        </p:spPr>
        <p:txBody>
          <a:bodyPr wrap="square" rtlCol="0">
            <a:spAutoFit/>
          </a:bodyPr>
          <a:lstStyle/>
          <a:p>
            <a:r>
              <a:rPr lang="en-US" sz="2000" dirty="0" smtClean="0">
                <a:latin typeface="Lucida Console" panose="020B0609040504020204" pitchFamily="49" charset="0"/>
              </a:rPr>
              <a:t>Samuel Lord was a plunderer who lived on the island of Barbados and would hang a lantern on the shore to lure ships believing they could dock there when really they would just crash and he would loot them making a fortune for himself.</a:t>
            </a:r>
            <a:endParaRPr lang="en-US" sz="2000" dirty="0">
              <a:latin typeface="Lucida Console" panose="020B0609040504020204" pitchFamily="49" charset="0"/>
            </a:endParaRPr>
          </a:p>
        </p:txBody>
      </p:sp>
    </p:spTree>
    <p:extLst>
      <p:ext uri="{BB962C8B-B14F-4D97-AF65-F5344CB8AC3E}">
        <p14:creationId xmlns:p14="http://schemas.microsoft.com/office/powerpoint/2010/main" val="3970579838"/>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657054" y="228600"/>
            <a:ext cx="382989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Conclusion</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TextBox 3"/>
          <p:cNvSpPr txBox="1"/>
          <p:nvPr/>
        </p:nvSpPr>
        <p:spPr>
          <a:xfrm>
            <a:off x="1371600" y="1752600"/>
            <a:ext cx="7315200" cy="1569660"/>
          </a:xfrm>
          <a:prstGeom prst="rect">
            <a:avLst/>
          </a:prstGeom>
          <a:noFill/>
        </p:spPr>
        <p:txBody>
          <a:bodyPr wrap="square" rtlCol="0">
            <a:spAutoFit/>
          </a:bodyPr>
          <a:lstStyle/>
          <a:p>
            <a:r>
              <a:rPr lang="en-US" sz="3200" dirty="0" smtClean="0">
                <a:latin typeface="Blackadder ITC" panose="04020505051007020D02" pitchFamily="82" charset="0"/>
              </a:rPr>
              <a:t>Barbados is a wonderful country rich for tourism and history and I have thoroughly enjoyed exploring it as a student. Thank you for watching.</a:t>
            </a:r>
            <a:endParaRPr lang="en-US" sz="3200" dirty="0">
              <a:latin typeface="Blackadder ITC" panose="04020505051007020D02" pitchFamily="8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2029"/>
            <a:ext cx="2286000" cy="325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987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artisticPaintStrokes/>
                    </a14:imgEffect>
                    <a14:imgEffect>
                      <a14:brightnessContrast bright="-40000" contrast="-4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latin typeface="Algerian" panose="04020705040A02060702" pitchFamily="82" charset="0"/>
              </a:rPr>
              <a:t>Questions</a:t>
            </a:r>
            <a:endParaRPr lang="en-US" sz="8800" dirty="0">
              <a:latin typeface="Algerian" panose="04020705040A02060702" pitchFamily="82" charset="0"/>
            </a:endParaRPr>
          </a:p>
        </p:txBody>
      </p:sp>
      <p:sp>
        <p:nvSpPr>
          <p:cNvPr id="3" name="TextBox 2"/>
          <p:cNvSpPr txBox="1"/>
          <p:nvPr/>
        </p:nvSpPr>
        <p:spPr>
          <a:xfrm>
            <a:off x="990600" y="1905000"/>
            <a:ext cx="7543800" cy="3539430"/>
          </a:xfrm>
          <a:prstGeom prst="rect">
            <a:avLst/>
          </a:prstGeom>
          <a:noFill/>
        </p:spPr>
        <p:txBody>
          <a:bodyPr wrap="square" rtlCol="0">
            <a:spAutoFit/>
          </a:bodyPr>
          <a:lstStyle/>
          <a:p>
            <a:r>
              <a:rPr lang="en-US" sz="2800" dirty="0" smtClean="0">
                <a:latin typeface="Lucida Console" panose="020B0609040504020204" pitchFamily="49" charset="0"/>
              </a:rPr>
              <a:t>1.)What is the name of the famous </a:t>
            </a:r>
            <a:r>
              <a:rPr lang="en-US" sz="2800" dirty="0" err="1" smtClean="0">
                <a:latin typeface="Lucida Console" panose="020B0609040504020204" pitchFamily="49" charset="0"/>
              </a:rPr>
              <a:t>Bajan</a:t>
            </a:r>
            <a:r>
              <a:rPr lang="en-US" sz="2800" dirty="0" smtClean="0">
                <a:latin typeface="Lucida Console" panose="020B0609040504020204" pitchFamily="49" charset="0"/>
              </a:rPr>
              <a:t> buccaneer? </a:t>
            </a:r>
          </a:p>
          <a:p>
            <a:r>
              <a:rPr lang="en-US" sz="2800" dirty="0" smtClean="0">
                <a:latin typeface="Lucida Console" panose="020B0609040504020204" pitchFamily="49" charset="0"/>
              </a:rPr>
              <a:t>2.) What is </a:t>
            </a:r>
            <a:r>
              <a:rPr lang="en-US" sz="2800" dirty="0" err="1" smtClean="0">
                <a:latin typeface="Lucida Console" panose="020B0609040504020204" pitchFamily="49" charset="0"/>
              </a:rPr>
              <a:t>Barbaods’s</a:t>
            </a:r>
            <a:r>
              <a:rPr lang="en-US" sz="2800" dirty="0" smtClean="0">
                <a:latin typeface="Lucida Console" panose="020B0609040504020204" pitchFamily="49" charset="0"/>
              </a:rPr>
              <a:t> highest point?</a:t>
            </a:r>
          </a:p>
          <a:p>
            <a:r>
              <a:rPr lang="en-US" sz="2800" dirty="0" smtClean="0">
                <a:latin typeface="Lucida Console" panose="020B0609040504020204" pitchFamily="49" charset="0"/>
              </a:rPr>
              <a:t>3.)What is a main industry of Barbados’s economy?</a:t>
            </a:r>
          </a:p>
          <a:p>
            <a:r>
              <a:rPr lang="en-US" sz="2800" dirty="0" smtClean="0">
                <a:latin typeface="Lucida Console" panose="020B0609040504020204" pitchFamily="49" charset="0"/>
              </a:rPr>
              <a:t>4.)When did Barbados earn its independence?</a:t>
            </a:r>
            <a:endParaRPr lang="en-US" sz="2800" dirty="0">
              <a:latin typeface="Lucida Console" panose="020B0609040504020204" pitchFamily="49" charset="0"/>
            </a:endParaRPr>
          </a:p>
        </p:txBody>
      </p:sp>
    </p:spTree>
    <p:extLst>
      <p:ext uri="{BB962C8B-B14F-4D97-AF65-F5344CB8AC3E}">
        <p14:creationId xmlns:p14="http://schemas.microsoft.com/office/powerpoint/2010/main" val="23140970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163</TotalTime>
  <Words>547</Words>
  <Application>Microsoft Office PowerPoint</Application>
  <PresentationFormat>On-screen Show (4:3)</PresentationFormat>
  <Paragraphs>59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Mylar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Booth, Maxwell</dc:creator>
  <cp:lastModifiedBy>Booth, Maxwell</cp:lastModifiedBy>
  <cp:revision>22</cp:revision>
  <dcterms:created xsi:type="dcterms:W3CDTF">2014-03-11T18:00:43Z</dcterms:created>
  <dcterms:modified xsi:type="dcterms:W3CDTF">2014-03-19T18:15:33Z</dcterms:modified>
</cp:coreProperties>
</file>