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92" autoAdjust="0"/>
    <p:restoredTop sz="94660"/>
  </p:normalViewPr>
  <p:slideViewPr>
    <p:cSldViewPr>
      <p:cViewPr varScale="1">
        <p:scale>
          <a:sx n="87" d="100"/>
          <a:sy n="87" d="100"/>
        </p:scale>
        <p:origin x="-118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0233A0-5CE0-4D8C-9913-9DA73A3A9C33}"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F7CE2-A6D8-47E3-AEC0-B21120C34E9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0233A0-5CE0-4D8C-9913-9DA73A3A9C33}"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F7CE2-A6D8-47E3-AEC0-B21120C34E9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0233A0-5CE0-4D8C-9913-9DA73A3A9C33}"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F7CE2-A6D8-47E3-AEC0-B21120C34E9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0233A0-5CE0-4D8C-9913-9DA73A3A9C33}"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F7CE2-A6D8-47E3-AEC0-B21120C34E9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233A0-5CE0-4D8C-9913-9DA73A3A9C33}"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F7CE2-A6D8-47E3-AEC0-B21120C34E9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0233A0-5CE0-4D8C-9913-9DA73A3A9C33}" type="datetimeFigureOut">
              <a:rPr lang="en-US" smtClean="0"/>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F7CE2-A6D8-47E3-AEC0-B21120C34E9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0233A0-5CE0-4D8C-9913-9DA73A3A9C33}" type="datetimeFigureOut">
              <a:rPr lang="en-US" smtClean="0"/>
              <a:t>3/20/2014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CF7CE2-A6D8-47E3-AEC0-B21120C34E9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0233A0-5CE0-4D8C-9913-9DA73A3A9C33}" type="datetimeFigureOut">
              <a:rPr lang="en-US" smtClean="0"/>
              <a:t>3/20/2014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CF7CE2-A6D8-47E3-AEC0-B21120C34E9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0233A0-5CE0-4D8C-9913-9DA73A3A9C33}" type="datetimeFigureOut">
              <a:rPr lang="en-US" smtClean="0"/>
              <a:t>3/20/2014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F7CE2-A6D8-47E3-AEC0-B21120C34E9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0233A0-5CE0-4D8C-9913-9DA73A3A9C33}" type="datetimeFigureOut">
              <a:rPr lang="en-US" smtClean="0"/>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F7CE2-A6D8-47E3-AEC0-B21120C34E9C}"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0233A0-5CE0-4D8C-9913-9DA73A3A9C33}" type="datetimeFigureOut">
              <a:rPr lang="en-US" smtClean="0"/>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F7CE2-A6D8-47E3-AEC0-B21120C34E9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580233A0-5CE0-4D8C-9913-9DA73A3A9C33}" type="datetimeFigureOut">
              <a:rPr lang="en-US" smtClean="0"/>
              <a:t>3/20/2014</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A3CF7CE2-A6D8-47E3-AEC0-B21120C34E9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4DXKRm0oH5xZxM&amp;tbnid=XLBS0hzBdldl9M:&amp;ved=0CAYQjRw&amp;url=http://jivaroinfo.wikispaces.com/Location,+Environment,+and+Population&amp;ei=kuMpU9-MFYmvkAfH0oDwDg&amp;bvm=bv.62922401,d.eW0&amp;psig=AFQjCNHvfurcIbuTQMp55WwYl4efhkXIuw&amp;ust=1395340542792219"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cia.gov/library/publications/the-world-factbook/graphics/flags/large/pe-lgfla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13" y="-152400"/>
            <a:ext cx="9318470" cy="7010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5313" y="3200400"/>
            <a:ext cx="7543800" cy="1524000"/>
          </a:xfrm>
        </p:spPr>
        <p:txBody>
          <a:bodyPr/>
          <a:lstStyle/>
          <a:p>
            <a:r>
              <a:rPr lang="en-US" dirty="0" smtClean="0"/>
              <a:t>Peru</a:t>
            </a:r>
            <a:endParaRPr lang="en-US" dirty="0"/>
          </a:p>
        </p:txBody>
      </p:sp>
      <p:sp>
        <p:nvSpPr>
          <p:cNvPr id="3" name="Subtitle 2"/>
          <p:cNvSpPr>
            <a:spLocks noGrp="1"/>
          </p:cNvSpPr>
          <p:nvPr>
            <p:ph type="subTitle" idx="1"/>
          </p:nvPr>
        </p:nvSpPr>
        <p:spPr>
          <a:xfrm>
            <a:off x="-65313" y="4800600"/>
            <a:ext cx="6858000" cy="1676400"/>
          </a:xfrm>
        </p:spPr>
        <p:txBody>
          <a:bodyPr>
            <a:normAutofit/>
          </a:bodyPr>
          <a:lstStyle/>
          <a:p>
            <a:r>
              <a:rPr lang="en-US" dirty="0" smtClean="0"/>
              <a:t>By Markus C. </a:t>
            </a:r>
            <a:r>
              <a:rPr lang="en-US" dirty="0" smtClean="0"/>
              <a:t>Smith</a:t>
            </a:r>
          </a:p>
          <a:p>
            <a:r>
              <a:rPr lang="en-US" dirty="0" smtClean="0"/>
              <a:t>3/19/14                         </a:t>
            </a:r>
          </a:p>
          <a:p>
            <a:r>
              <a:rPr lang="en-US" dirty="0" smtClean="0"/>
              <a:t>Period 7th</a:t>
            </a:r>
          </a:p>
        </p:txBody>
      </p:sp>
    </p:spTree>
    <p:extLst>
      <p:ext uri="{BB962C8B-B14F-4D97-AF65-F5344CB8AC3E}">
        <p14:creationId xmlns:p14="http://schemas.microsoft.com/office/powerpoint/2010/main" val="3240730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Questions</a:t>
            </a:r>
            <a:endParaRPr lang="en-US" dirty="0"/>
          </a:p>
        </p:txBody>
      </p:sp>
      <p:sp>
        <p:nvSpPr>
          <p:cNvPr id="3" name="Content Placeholder 2"/>
          <p:cNvSpPr>
            <a:spLocks noGrp="1"/>
          </p:cNvSpPr>
          <p:nvPr>
            <p:ph idx="1"/>
          </p:nvPr>
        </p:nvSpPr>
        <p:spPr/>
        <p:txBody>
          <a:bodyPr/>
          <a:lstStyle/>
          <a:p>
            <a:r>
              <a:rPr lang="en-US" dirty="0" smtClean="0"/>
              <a:t>List 5 agriculture products.</a:t>
            </a:r>
          </a:p>
          <a:p>
            <a:r>
              <a:rPr lang="en-US" dirty="0" smtClean="0"/>
              <a:t>List 3 natural hazards</a:t>
            </a:r>
          </a:p>
          <a:p>
            <a:r>
              <a:rPr lang="en-US" dirty="0" smtClean="0"/>
              <a:t>Comparison in the world for both births and deaths.</a:t>
            </a:r>
          </a:p>
          <a:p>
            <a:endParaRPr lang="en-US" dirty="0"/>
          </a:p>
        </p:txBody>
      </p:sp>
    </p:spTree>
    <p:extLst>
      <p:ext uri="{BB962C8B-B14F-4D97-AF65-F5344CB8AC3E}">
        <p14:creationId xmlns:p14="http://schemas.microsoft.com/office/powerpoint/2010/main" val="3295010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a:t>Introduction</a:t>
            </a:r>
          </a:p>
        </p:txBody>
      </p:sp>
      <p:sp>
        <p:nvSpPr>
          <p:cNvPr id="3" name="Content Placeholder 2"/>
          <p:cNvSpPr>
            <a:spLocks noGrp="1"/>
          </p:cNvSpPr>
          <p:nvPr>
            <p:ph idx="1"/>
          </p:nvPr>
        </p:nvSpPr>
        <p:spPr>
          <a:xfrm>
            <a:off x="762000" y="685800"/>
            <a:ext cx="7543800" cy="4267200"/>
          </a:xfrm>
        </p:spPr>
        <p:txBody>
          <a:bodyPr>
            <a:normAutofit/>
          </a:bodyPr>
          <a:lstStyle/>
          <a:p>
            <a:r>
              <a:rPr lang="en-US" dirty="0"/>
              <a:t>Ancient Peru was the seat of several prominent Andean civilizations, most notably that of the Incas whose empire was captured by Spanish conquistadors in 1533. Peruvian independence was declared in 1821, and remaining Spanish forces were defeated in 1824. After a dozen years of military rule, Peru returned to democratic leadership in 1980, but experienced economic problems and the growth of a violent insurgency</a:t>
            </a:r>
            <a:r>
              <a:rPr lang="en-US" dirty="0" smtClean="0"/>
              <a:t>.</a:t>
            </a:r>
            <a:endParaRPr lang="en-US" dirty="0"/>
          </a:p>
        </p:txBody>
      </p:sp>
    </p:spTree>
    <p:extLst>
      <p:ext uri="{BB962C8B-B14F-4D97-AF65-F5344CB8AC3E}">
        <p14:creationId xmlns:p14="http://schemas.microsoft.com/office/powerpoint/2010/main" val="1468554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48868"/>
            <a:ext cx="6781800" cy="1600200"/>
          </a:xfrm>
        </p:spPr>
        <p:txBody>
          <a:bodyPr>
            <a:normAutofit/>
          </a:bodyPr>
          <a:lstStyle/>
          <a:p>
            <a:r>
              <a:rPr lang="en-US" sz="8000" dirty="0"/>
              <a:t>History</a:t>
            </a:r>
          </a:p>
        </p:txBody>
      </p:sp>
      <p:sp>
        <p:nvSpPr>
          <p:cNvPr id="3" name="Content Placeholder 2"/>
          <p:cNvSpPr>
            <a:spLocks noGrp="1"/>
          </p:cNvSpPr>
          <p:nvPr>
            <p:ph idx="1"/>
          </p:nvPr>
        </p:nvSpPr>
        <p:spPr>
          <a:xfrm>
            <a:off x="745671" y="457200"/>
            <a:ext cx="7543800" cy="3124200"/>
          </a:xfrm>
        </p:spPr>
        <p:txBody>
          <a:bodyPr>
            <a:normAutofit/>
          </a:bodyPr>
          <a:lstStyle/>
          <a:p>
            <a:r>
              <a:rPr lang="en-US" dirty="0"/>
              <a:t>President Alberto </a:t>
            </a:r>
            <a:r>
              <a:rPr lang="en-US" dirty="0" smtClean="0"/>
              <a:t>Fujimori's </a:t>
            </a:r>
            <a:r>
              <a:rPr lang="en-US" dirty="0"/>
              <a:t>election in 1990 </a:t>
            </a:r>
            <a:r>
              <a:rPr lang="en-US" dirty="0" smtClean="0"/>
              <a:t>led </a:t>
            </a:r>
            <a:r>
              <a:rPr lang="en-US" dirty="0"/>
              <a:t>in a decade that saw a dramatic turnaround in the economy and significant progress in curtailing guerrilla activity. Nevertheless, the president's increasing reliance on authoritarian measures and an economic slump in the late 1990s generated mounting dissatisfaction with his regime, which led to his ouster in 2000.</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799" y="3276600"/>
            <a:ext cx="3858985" cy="2894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184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a:t>Geography</a:t>
            </a:r>
          </a:p>
        </p:txBody>
      </p:sp>
      <p:sp>
        <p:nvSpPr>
          <p:cNvPr id="3" name="Content Placeholder 2"/>
          <p:cNvSpPr>
            <a:spLocks noGrp="1"/>
          </p:cNvSpPr>
          <p:nvPr>
            <p:ph idx="1"/>
          </p:nvPr>
        </p:nvSpPr>
        <p:spPr>
          <a:xfrm>
            <a:off x="914400" y="685800"/>
            <a:ext cx="7620000" cy="2362200"/>
          </a:xfrm>
        </p:spPr>
        <p:txBody>
          <a:bodyPr>
            <a:normAutofit/>
          </a:bodyPr>
          <a:lstStyle/>
          <a:p>
            <a:endParaRPr lang="en-US" dirty="0"/>
          </a:p>
          <a:p>
            <a:r>
              <a:rPr lang="en-US" dirty="0" smtClean="0"/>
              <a:t>The location of Peru is West </a:t>
            </a:r>
            <a:r>
              <a:rPr lang="en-US" dirty="0"/>
              <a:t>South America, bordering the South Pacific Ocean, between Chile and Ecuador. </a:t>
            </a:r>
            <a:r>
              <a:rPr lang="en-US" dirty="0" smtClean="0"/>
              <a:t>It is a total of </a:t>
            </a:r>
            <a:r>
              <a:rPr lang="en-US" dirty="0"/>
              <a:t>1,285,216 </a:t>
            </a:r>
            <a:r>
              <a:rPr lang="en-US" dirty="0" err="1"/>
              <a:t>sq</a:t>
            </a:r>
            <a:r>
              <a:rPr lang="en-US" dirty="0"/>
              <a:t> </a:t>
            </a:r>
            <a:r>
              <a:rPr lang="en-US" dirty="0" smtClean="0"/>
              <a:t>km. country </a:t>
            </a:r>
            <a:r>
              <a:rPr lang="en-US" dirty="0"/>
              <a:t>comparison to the world: </a:t>
            </a:r>
            <a:r>
              <a:rPr lang="en-US" dirty="0" smtClean="0"/>
              <a:t>20. 1,279,996 </a:t>
            </a:r>
            <a:r>
              <a:rPr lang="en-US" dirty="0" err="1"/>
              <a:t>sq</a:t>
            </a:r>
            <a:r>
              <a:rPr lang="en-US" dirty="0"/>
              <a:t> km </a:t>
            </a:r>
            <a:r>
              <a:rPr lang="en-US" dirty="0" smtClean="0"/>
              <a:t>of land. water</a:t>
            </a:r>
            <a:r>
              <a:rPr lang="en-US" dirty="0"/>
              <a:t>: 5,220 </a:t>
            </a:r>
            <a:r>
              <a:rPr lang="en-US" dirty="0" err="1"/>
              <a:t>sq</a:t>
            </a:r>
            <a:r>
              <a:rPr lang="en-US" dirty="0"/>
              <a:t> </a:t>
            </a:r>
            <a:r>
              <a:rPr lang="en-US" dirty="0" smtClean="0"/>
              <a:t>km. </a:t>
            </a:r>
            <a:endParaRPr lang="en-US" dirty="0"/>
          </a:p>
          <a:p>
            <a:endParaRPr lang="en-US" dirty="0"/>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3412408"/>
            <a:ext cx="2427514" cy="269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utoShape 2" descr="data:image/jpeg;base64,/9j/4AAQSkZJRgABAQAAAQABAAD/2wCEAAkGBxITEhUUExQWFhUXGBgYFxcYFxgYHBsaFxwXFxcdHBwYICggHBwlHBgdITEiJSkrLi4uGB8zODMsNygtLisBCgoKDg0OGxAQGiwkICQsLCwsLDQvLCwsLCwsLCwsLCwsLCwsLCwsLCwsLCwsLCwsLywsLCwsLCwsLCwsLCwsLP/AABEIAMIBAwMBIgACEQEDEQH/xAAbAAACAwEBAQAAAAAAAAAAAAAEBQACAwYBB//EAD4QAAECBAQEAwcDAwIFBQAAAAECEQADITEEEkFRBSJhcROBkQYyQqGxwfAj0eFSYvEUFTNDcoLCJDSSotL/xAAZAQADAQEBAAAAAAAAAAAAAAABAgMABAX/xAAyEQACAgIBAgQEBAUFAAAAAAAAAQIRAyExEkEEE1FhFCKBoXGx0fAFMlKR8RUjQsHh/9oADAMBAAIRAxEAPwD62jhKE2ceh+ojVEhCdSe8D/7idoqccdhF3HI+TnU8S4C1ISWtStUvWN876wtON6R4caYTy5DebAa54uiFmDmKUoCrQ2AhJR6WUjLqVozMkHvvAc2URB5VGS1jUQBgErjFw9Q4g1UxO0YOk+UGwBUialmAIis0vHhEYzA0AJUrYxZM2B1qipmQ1C2HeJSKhVYC/wBQBTWNJcwHWNRrDAqLgxkhSYuZo0hRjQKEaZRtAomRhO4ilJAJNS1ASNbkClo1GDJksCAcSgkUhJxX2tTKUUqSpJcZcwLLFM2UijsbEv0s98Dx0TnYFJSopUFNQi9Q4PlDqEquhHJcBs7DJECTZiWakRWLCiQ+ZqQMtEVin3Eb9DNWF1a8Z5VS7Fh28qwUidcA2oenfaMJinpFVJk2kXUJak0SD/ML56UBuWmu8WlqykxhilFVBFsbknySyQjJbWzdclJAaKKwgFakRlg5E01SDdjDhEhWrRZ5unuc3kX2Ei5EZqkw3nYc7ekUl4JR0ii8Sktsi/DSvSEpkxIf/wC2/wBvziQPjYB+Cyex1WaWPgETx0j4Et2EAnPtFDm2MeT0+56912DV4ly+UU3EeTMSDoIAKj1j1zB6ReobYaYGppBSJjwpkoUzgitnfzjSSFN7zOHP5vEnEqpDJc4CMFzHjn+I+1GHlqCcwmEs4SpLAWLk69PpBqeMYZTlM1BYZmCqtag8i4v2gvHJK6B5ifcYJTmoPp+PGMhQdgOvSv1NIV/7gJpCUK99HiAgimUszjd+lj5MCGDppqwsfL9mgOI1hojJahvA8+YsJGVno7nLTU2PpEChTV6v2gUayq3c7afeBF4mimysHr8t7v8ASMsVi2UQpQDqOugAe1bP6Rp4EsAFXwhsyjpZybP1h6oSwFEohRVOqSUtowan0eCsKxUsghyRyk2YB26feBJvHeHZRKm4qUrchWYBi9VJom13Fopi8XgpI8dCSsq9zw0LVmYkOGBDOk1h3b7MGuw6wUwsQrQ7N6Dy+cGJlvYRzUz2hTLl+LOaVmLIQSSos7BhdZuwFAz9GuHVOWAoKUElmADVPSFcXyMmH42QtKR4bZiQNKA3J3YWA1bR4R8aVMWFJCyglJyqAFCKOxBGg0tDKfOWB7vR1Uc/f1MJOJYaZMQpKJmScxyKyhSQdXSSHHfd4ONbtgm9UhDxnCYmfmSRJKMhAdSiQsAgFNKGpuND0MKuH8LxcnFpOeXMSsfqMtjlL8xQauFC9fmY6XAKUUp8RaVKSAFtYLDE3ZqsaxdRllebInPlKXIqxILEjRwKGOq2tHPaKYlfhhRllAWbuXcswcaxxsviXEUpUJyZywCGKGJJcUeUyigge8Kgm+kdnMw6TMSsiocsKOahj077CIjBqICgA5NQAKbCp/PlBXSlsFs4qVwHiKcQFSDmK1AkJmEAb58zcjPWpjr8fNmSFIQvKsF3IVzBix7kBtA7iK4lBBdRLDYi7tSMJmFKlhVyxZ6sCz/akOknzwBy9tmo4zh0qZZUkEsFqHJ5kE5R1Uw6w+l4JBIUNWIIt0PURzGJknOHSlQeoy6CmjRhhBJSsrSlSFgFOdK2OU6ENb6QJ4rVxZo5K1JHd4meZaOQJFb06esIZPGkZygrGdnrR+xsYS4iZNmf81Z3zcw9HDeREDpwE3KRmAUR77WsPdL/AFrCw8OkvmYZZm38p3PD8fKWMoUjOLhw9XI7202MHFjtHy/FS56SClaFACqAkurc53DF/wC31gjA+0kwEzPGUUy0l5JSMxLO3MeYjRqXgT8G3uLGj4itNH0+XhkMLRI+fSfafiEwZxKoSWogUctcPaJEvg8nqv7h+Kh/S/7Hfie9imK+KvQP1DQnw2MSWN0mrpb/AMYdy8RLMohCggJHMpqp6h9YnOHT2HjPq7lSgmhYGlNa9rQqxPEUJSovYmoqCBUkHWEfE+LSZQKZRNS6jmJKw3xHVy5OnQl45nimLXNzoVQJoADqQVP1oBSOnH4dvb4ISzdkdFxP2yKnEhxVgVAF3tlGlQbjUQvxHHcQkNOnLBOblSzluqW0e+8JuG4Q5nUMvk1QQT2p82jNGJQVKWyhoAFEZU0FwQbPrUjrHQsME6SFcpVbYRgsQUJJyDw3BUsq5mIswchZfrAc6aFKUuWFpTepIBatC93q1bPSD/8A06lApmF6+IChybVDAg0jLH8RSF5EpQEJqnKA5cVepYbiLLnSECuH8QmS1CcFgFwCQakGrLSBzAnWOtw3tmhXvpDbylZvPKplejx86lzFIdKhlFHSqzGoBfTWMV4qWkgv6OfnEsnh4Tex45JR0j7Dh8VLXzy1haVaC/oa+V4zxGLlYeUqYVAIB+Z0a7v9NGj4+riCQp05idMoasVxUxc4sZjNUJNACBV1Xt37Rzvwnvoqsr9B1x/25xBmBUkJlJIIFEqUbcxLNowal7wvVxdeIOadMXMS1EqLpFvgAb5Qk4mqoa2hFRSgyk3FLxvw0ugpZQqSVUAA9PnWOhY4KPAvU7PJixKmFIDijKuSTVw1A/aH3s/7YTJKckxJXL+GrKS7kgHVJ62jncLgiuYShSSAQSVKqzeaSwcP9qxeetGYZFAEbkafbr9YaUVJUwJn0ng/FJExRCVLmKzZgmYzy2q6aO4e9e+/V4Ti0oBlNTZmJOj28nj4UvE/EnlUNqF9WaOh4R7TlLCeEzAwAPKFgatSpA3OkcuTw9lI5Gj6ti8YyFqJSCQzg3d6P02DmEGNxgloKlFTMyQAEOWenRquR9o4PHe1MxJCZcxZSlbpKkpLAMySGIcd7EQDjeOTZvvnKrM6lCrilADR3c+cJHC4jOXUeY+cuVNVNQeYqJ5viqSygKG/7R1fBfaSRPWEpJQsuQFpA7gEGrRymE8IJeiFPyrWlK3uSSkqqbaU0ELMXh8ihMkTVFQL5mCea7gC2tK0pF0r0Tku6Pq8tedZAzdgSAaCvr1MbuiqMxURzNcAmwJe794U4bjcjKD48sKUkFQzAVYPQsRXsYwkcRw6VACdKGb+4MWpd211hKsU6QGXMSErmIqCopSCDq4FNB6wqGNCMhTmJFgVAgCoszQr9oOBKnBKkLSC7hdDe9jDjg+ERLko8cJzpzXItmVl12b0gLpivULuXAXwppuYqSWd0sDR9Hu8ETuHSS9B6VPSE3F/bCXIBlpKXSByoZN6nS4G9ekc7gfbpS5hTNUUIPukGg6EgP52gKM27WhtRW9nXS1S0qyJTWjPsba3ekU4pxUygUGaiWSCcpUlNH6729YQ472nloExcpQWUgFgTc0Gz1FSHoY4HHT5s+YVqzLWqp5TTYdBpD9G02CO7Og4lxqWf00K5gRzBRDEEUBFT5fzC2fxAKJzZSS+Ygs4FdQz7O0I52FULggj5N+fKJ/qSogHM/TUdX/eO2E0yEsdHYibilspM2flIDfqEfeJHMKx8nRCiLf8TLbokMIkH5QJM+k8OxipRoHSbh/mIrxj2gWvMgLKZdAQwc9WAfyhDNxala5R0jOetJCWfM3N3EbyldtE03VWETilQASCQ9XpsX6Dr3gmTJnEjJyJIAJTs1evSt4BwWHmLPKCQ4fbesNMZiUJllBmVBBUoMOrAD8pEc0+l0i+KFqzzF4cplq5uZ2oDTMXI3J69ITLkHd32/KRWfxGuRKQQAEvcjLfK1q6nR41KDQO5b3RqSzaP1hY5fLW+4/lOT0aSZ0oD9QhLAD9NvEVd6lwGHTTSsDpxwdTAoSVOkEuo7PS+t2jyTw5QUOZidAwZ9SzlulzFsdllnOStaizAUAFbu7DoL9IR57dIdYa2xfjVKUrK2ZquATSwjEJIJFAwFCd2MMV4maf1Jh8NLOlCWcvQUNfMvAXE56FEFCTq5OtTW3nDwm+ASj3KTJFaFOupAG+jmPJMtQIUlQDH3uZn8g5PYax7hMWUu1ykiod3p5fOGOA4cpRBmqTlrlS/W5P9I3eNPL0rZow6uCuHCk51hIKqDMTSr+6NSWIL7aQdMw82aoEqaU3PlOUBVAsAWIzUfpeMsZiEBaEkhmzM4oLpp8IbfpvF+LcQWiUgSwUZ6glnA95Ra/TzMccs0m1Xc6FjikxFiMOJCgkgKN6ksRsRT+YLTi8MR/7YJLfDMmAfU0fQxlhuHzsQayw6hRZdJpYs+tAA2tIXTsOUKKSwUkkGr1FDUR0Qy26b2QlCt0WXLTmOUqA0zKBJ8wAI2k4gA2qLOH+sBbx6JhI6Dyi9k+BmceWOzvQAVLBy3YXgKZPdwKdrv3gcKpePJii/wBTADZpnUafn7x5iVMSNRR+urRiFNV22i5YponuYRumHlFkqo7n0284sUKW3OSdm/NoiZjoZqj5aH86xmheWl38m/mMYvOBfKCAANBpcmusVmz0HRw1ySaDSPFTCQRZ6xUqGjQaBZYrQ1nJ0qWjLmGg/OkQ4tgzu/Xb/ECKnqUa0DtTdojPPGPGykcbkGS8UUkFgW3f0oQYJXxlYpypBeg5b0Nuta7CAc2UC+5+0Ayk5iTf80icvEJ9h1ia7jTD4wpBSapII7PqIFm7Av8AcbRjlOhHlWNJSnPWKw8RD8CcsUvxPM5/AI8jdcpy5Ne38x7FPiMfqL5UvQ7oyZaR+pMbYanrakDljVH9QF++1XjaZw1JUpRUVVNz51a3aNxJEsAJS3e6u9y3SEeZ1yx1jTe0istBKWJUBWhNuw3713aKnDy3Ci+VDkAP27lR+8eoSo1KjV7U7aP83+3hZIJoHpvXZq9zHNJu+SySrgGw0tGYLWCkkkhOZzsKJr+awSqaoksCSNGF2qalgepjzMAFEe7XmqwuBX4iW0O3mGcT4iWYqJBZILOMzEqIFBRri/rrcnZtI1mTCEMpRdZDpBFXoA40YDWLzciWSQnORueVtT1rAzpSM6mKwXYEqZm93LTpWgA6QVgQlKHWBnVzCWkFwPhc3ers4s8aVJWFPsY4uSopK5hYrY5SSGA1VUl+n7QsXlSQQpJOg5iA9ez/ALwfLyrVuoul6TDuTWnQVo/nAq+GBQJSt9Rm5SbmgfpeKY5paYk4t7RMMmTkWpagCSyadHLD8tFvBMwBMqWrLQZlcpNLAPR3qS7AR5g58pKpTIdScxLAlzUJcehh1/rlIqUpIcvmXzEHoKh9jWEyTaY0IpoGwnDJaVqmzsgZj8WUHVnLrNr7u1opi8QmZNBIPh/00zLIs7sAhnLEv0rB0vHAlCvCQDzMQVKUAK5nNL9CKiFHEOJnMNnLJCAkM9KsCSd4549UpWyraihhM40lCuUAhvhdzRgCSwNdgwhVxfApTJTNzALmLPIKhreTN55oucEsEFQYq5gLskmkC8WnpmBxQJyolpZvdzZ1HqWBPVUVxY0pLp+pKcm07F4I7GLogVRIMEoXqI72qOWyypAJf8/iCMFLkZnnBTVLJN2FBSoc66QMqaR/j+aQTIQqYpwEpQls5qwr5kqL2vEpypbdIeKt6R4jDIXOSECjORU+W+0P1YBKEqCglCWVVulO8G8E4fKQVrTmOVaZeYOFB0JMxSCXBKVKIDbC9Y5/2mwSxNWvxG8QH9NJUUBKAlObZIJcgaV7R50/EKb09I644elbEuGny3qtIA77gEen0jXEcUkJPJLS2rkue7WHR4U4mRlAsHZtyNzGUtIAoHLsO5+UVeeUtp0KsUUbzMQpZo4F6CIjDKLvbuSf4i6gXCEnmoCY9EyjB8xBGx710/eJuUnyxkkuEVyJBDkP1+3lElyS+YlhVgzbE9axbD4IJLqLNcu7dOpoYz8XNQPfQVIvXpAoNm3gZ1EqOVPofSNFywkFgwag+g/mMkglswypeiRfo7b7XiySSCasN/K3o/1ggKGWSdHHonsNdo9LC3Md/tG4w/LzFt9yY1kJSHyj6AfufKE6r4DQIJZ2+USPTM3NfzYxIYB3qsX4Za6jXXX8+UZETFktRPxLalP6a1qe0bLWUkqPxFhoT1rp0EaFRdlF6Vckgd//AMvHS3W0S2Yy0BswJYBnNH00FK7VjFaXADOKAmo6XOvRovPxiVFgpSllPKkJYXDdSPIOBdowm5kFIcIV/WWmLGtEigr1gJM1ovipZmE53SgsQl3UWtTqXpWgPWMlskMlKUpoHX6167B94nhAAgFQRTxFKUApRqyQzsK2ePVynCUghL7CpBooqUqwYdy3SDdaNyXw0w3owsSArmuVZRYBIDDqKxoCVLUFtmIrqxNU+7c0HyvE8WWhCikjKpTFaqurW9/KlI0B5xLBKUJDEijlQFNypjowERk72USMcMnKkkcjZiyUgW3CqW33HkNPmApCwvM7hiw1ypCQkAqcuHdqawPi5wWCAVqSl0hOXKGdLPV69XNIP4Xw1K806at0IzJAQMoAFGHRqCHdRXVIC+bSMhh+colKZIBTMUlnJurKBVhZzsLmKYnCgZPDQCkbgHX3juSKfRmgrGcUlJkqMtCQPdyhgOZ0sf6qAmFmGzeGFBDTFKaW5Zk3OUdya/zAi5NW9BdJ0HrkJQD4yyAp6PXLY9nomKyZkv4EOUhLlRJLaJ6snQNXfWScOhOYrSSgJSVKNRmuwOtY0xvF05kolDxCrowAVRgK2Gp7xPbdLf2Q+qsHw0zx5hS5SVKHMWLCuzWIEJ+MKImrBDFKiCP+4n5u8P8ABgf6oIKmcgvY/FMLJ2oG8oCx+F8eYtVJYUtVVnmLAfZ1GwD9orjyxhLelRKWOUlrmxMJBXZgz1NBQE+rCPAsNHRcNwKJQBmkqC6ICQXdVzlN6AE6NeK4X2YCVgTFlQqyUsCdiSScoem9fOH+Oxbt6F+Gn2Qq4RgDOmpRYPzF2YAKWa7lKVN1EdPgFJTIEublDKMzwmHLm5kBZIYkZk+aR1EaeGnComZEArzciXrlKgU5iRsHa7A2jNPDjkSpawVi7pd1KYozVD5fEzMCCXuGjzfE+K86VLg68WHoXuaLxKypfhggB3UxZyymSNSTXo+kCcYly0SQuYpkgkliFEqUKDV6pJb7PBfFseZEvMkBRSlQSCNQB/QzVUHYC9KCOPTh5s9CEMZYKZaQmpdSArKEj/pUVE6U7RyYrl88nSKzpaQllJmT53KHUpywD2DlvzaCpOD8OSmZMIAzKZJuSGA7t03jrMFwZUuWJUmUVzSoJmKUQkJGuYi1LJHzYmMMbwuRLOVZ8VaeTkR7rlLiWiwbOVEu4Gtm61nUn8vBJwrk5LBZ1OoC5LE2duUeVS0Ey8EZY5yQtTitCAdgd47fwJOHkpWtIQoDlC1hRlu4cNTMwp3FaRyWDnKmH9JKaOEqW7qauZRZzqW3MPHL1JtIRxoFOHUrlFAPhuo6OSqg9IKnYJKOUdlKcG1w7/IXjRSQkEFRW75yq6r0A0RUnLbvrFkKBDAUJCWa1+7D184PUwUBiQHBsLb/AF+0avRtWqLt+btHqkFLE6/jRkpbWL5lfJ7fOFk2wpEXb5V9f3iq1Fuhb+PtHmUlBJFXFzQCrn1HzihS7pDJAuely9rw6dAA5qg5YKPag66RIKTjB8KFEaGgiQvmT/p+5qXqdijGzFFRQklrEigb4iTr0jUoBAMxyDZDhLuGJJNWfttrF0lSwEIfKCQAnezA6tYmveJjMMiWlKlqBWosAmwaii9uj1PaPRcldL/05d9zPHcRQhKkIQEqV75CiS5GqiHPq1IFQpkpWn3U5c1LKLvobXq5dUayZMpS1EIKmTRIJOZRoAfz7x7iE8suQsgHNUJZgSwrpQOYPyrS+oKfLPZ6UpBUtyFEJSKgsNHNe5p73eC8OnMTnKRLBKVAWLB1AN8IAbrbeFeKxiFZUpS4SWKjzEtYJPU+tDBGKotAKHWUhKJb2BLqJbdyW6l9olKLrZSLXY9MwzTnVlRJchAYAqCRXKw5UtUqHW8bYuZMMpRQkoQjM8xYZyWJypqcxIbpWoeNsVhxmExanKUpSgAW0DCzk6tTSzwPj0lafAll2Ux1DlytSidv33iSkm1XH2KdLSYHxaYZKRLC80xRC5ixvQpSD0YbPDIcNmpkhPihNH1LlTFRr1JAO3eBOJyRMASmknDulSyaqYJdtyWbpG07GlWHmTCcpU+QOxyhh/EGUm4xr13/ANfYMUrdlZ+FMmQGLuUksEhkhgSSp9TpUkjQRnjsYpBQnl8QjMtZGalcstL2oWvrpE4nNXOSlIISjlBUSXUWBIYXr6UgKVMQJqUlRmZHYvRwlRAD/wBzXcUgwjauXOwSdOkGnENhyicopmKKjlYOEuEgHYO9L9IVcHxagpq5ACVc2VgAXc6Jc13pG4QBhwrEEy0klSSeaZMPxhCTce7zGgJd9IN4DhFjLOKW8SkqU5qgg86gbqJYAnckBmETyZYYoSXL+37/ACDCEpyTDpuHEqYuelLzMpTKl1FQGdTvdmFh6AwkwuHWpSyl5k1KES3VopayZyg9yAW/7T0jsMQpOVjQsU0AfVJZ9L12c2rEw0iTKRmWtEt6FRUmpDsA9/SpfePLh4mU1Ulv9Ox2PGovRXB8OSlTAB7DLcnUk79bW8ypkxMvlSM8wFINKJzW0qa+X10TMdxLUEpchSrOR1NfzpF8PjZEp/DVnVu9K0FbB/28kceaX6hswxMsJdc0PMNQkV1JF6k+VM2sA47Fy0qI1SyjsnkylmueV/8ALxvO4jJRzKmISSOVJJFmdqF0trXpCyRxzBFazLmo8RnTRkhRucymBLga0D9TCwg1bp/v1M5A6yn9IKTmnspUqRlLklqraktIH9VW+bCSmaEZFqR4rOtSeUJBZgG5gAbAMSWqLRXh6ZKEqTLJK1EqmTTMAUsksMxBzeScorRnjaXjJMoEzChmBISksTT+omteveNKrpdhbJh5CZISlLIMwnKVAlZJclRNaUerGhOkKsTPCCvw+crQSV25Uh0pSbSwouc2rHSMp3tKk5iMxdGXnSkbBRCRWp0cAAalyU2KxhUlRch6Ncltno4Zn6R0QxytWTlI8nhKl55ygqtA9AB2uSfLvGM6eHpRmGtSaW06NQAlorhcHVJqSpgHsH+9+0F4nh/hy0hLqXOLhnKsr6NVy4t0i7lGLpiU3sww8oe8oHVzfYa9TpDA4LlSspqSEgUoVAFTnv8AQDpDiX7NHMkENLHv/wBzBkpSdrxfjDApQxSlBKyAK5lEqD7FvvuIhHOpO47HUNHL4zCqExalMlKCA1XcAAfc+cLFzgrOUg5rJdjrdr0h5xYLCVJKWCikKBukglQAIrmZLEv0hLMklDZuVO2p2b8p5x1dSehKLBDpGY+72qXuabn8YRgtQYluQUfejnyiLRVQWaCpAcf4Dn8pA08ZmQGD0Hq5LbD7RRIUqMUNE+gpEg9OEQ3uv1Yl49hKgG2dXxVbSwlLpSmgAcZns/QB6dYU5ypiokkBg50Fh2g2Ysq96niOz/CkED5tC6jx7GONI86cthMueUpUka/e/r+axJYBZKU1IuSwSzuT9SdqdxcsXlT1IqnYiuxvBcfQCkOE+IsoUkhKBRKin3gn3iAGZCQ9de5owwiCStaT7zpBIcnKXWpzoDygClCavAGDx4msFMkIQkVN0pLrbqWTftC+fxMKUtwVJLJSAciQhJdKWANKDu0cUscpOqOlTjHdh2Jx2UtLIL1TMUaE0SVdhlIG7gxP9dLlySlAJmFwHFSS3MfmfSEuJn515yALcodgBQD0EHTMRJzJVlzDmcWd3YE9A3r6u8SSWgLK3YRw5lSznbIBnylypZpU6BJUzalrwXwtMspE5eUBmD2cOGA/LQpxOPYlRRmezmlGbvAqpc7EKBAUo2DBgGv0DQssdptukMslaSsLwuPQDMmKyuxMsFyyjSg838odcA4f4YExaBlUORJ/4is2VI2YOfnUxng8PhsOkzpjKVJKRuhJKglk/wBSgcxzEUcWaMMFxifNmmfNmokS290JClKSHZKMwere9QH6cPiMrmmsel6+vsv1/wAnRih0tOX7/Ez8NWLxXjzWMiVmAflBy5gBlDnKC5JGzaiBOJe0SUTc7FS1Kz5lH3SE5E5Ug8tBQVZzWzV47x5Sk5JAKZWZRLlyXuVB2UXboNI5RU4qJJPqXJgY8V02vp7DuQ9ne2OIXmzIQpw1Uu1X92ifUGHEvE4eYPEK0Zy7o8BRVWpzFRCVEtRhRzTbglLADDXT9toiJ6mZ6bQ8vDxfGhetn0+ZxCUlByWYDw1nKMoswDBI9TC3H8UAonIECwSzA0NKbjQaCOFkZnDXENJwZiqnSIrAoS5sLnYQgy1BRm5iMwpmzEqVV1O2gdrANBeCxUoghCciSMuYMo2q1A3eFKpSlHodB6UgXGKysnQBixZ3o3pFaUu4tjFGNlCYQla3/qdx51j2dxNJVlBWsswPu/eE+Gwij0eGmBw+S1TvS37xpdKMby5eXmVfZ3a+vm0UUCVO72+QsPMQSpKyag1sBHQ8C4A/6k6iRUCr0Dn/AD9I5cniIwVsKi2ThPD1rWpWVgyUpduUG7modVmZzHT4OXLkJCFc3hJUQVMopCsuatAM2RNK+7eIviKUSkCSkjMHTtlI96vSrnpvA8iWlKVqJUsqBStqAOF0GruL9BHnSyPLKp6R0JUUlzVLRnU6TkSplEZXUKMNVGgDVsN4AxeMSlRKwVKQSSVGylMqwo4SR2tBHE5gSltEkFqj4eRCS3NTW1L2EcfxzGqUSVMHNUhgzlg/4WpHfgxqhZyCcXxJSiVEBy661Z36X/eFxl5iVl3FiWNf4H2jGaQpTlLMAMoqKUfrGeOLEuQUpDAC1dz3dg0dCxqM7RFytUDzpg5mru+pu5G38R5w8gc5qVWfbt5E+kD4tZUQhBqXzN1Yn0aGGGkoCkAks6UndnD3pvFZPWxQ2XjmABTXtEgWZhJmZTqA5lU7EtrtEha90al6DviLZn/fQJbtAb1g7FYVapqyWRU1WoJpperkR5Jw4SQTLVNLmgdiNLadS77R6U/F4sUdv6HCsMpvSAX0Gseqr5XO0Mpi8cT+nhyi7OpSadgUD5aQThvZjFzSZmInCUDlDIVmrUDlqNTcm8cr/ikFyvvf5F14SXZ/YUYxACU5PdKQSTdRdj5Ai0CR0mO4AhKj/wCpypAAbwQavckEVpo0aysNw4DnUokCtCkE9avrvAj/ABTDWrf0A/CTvscqQdvlBGFwEyYQAAHDgqUlAbfmIcdnjpMZNwGVQlIlOR7xOXYCrFza5ekKUzEZQlOTNmZSkpBUoaCrgDpS0J/qbmqjBp9rG+EUeWQ8JTJc4iamnuolqEw63b3E9T9YKwnGpIYS5SyB8KikIFKAqTUgFywZyXNRAWMExQZJYDT9NJPqBCfFYWYUklZtQVPkyQzxGU8mXWRP8N/kViowXyjTivtAVKIOQg/Amiaf1OSTWrUBNSIVz5ruSoObuQIWYLATJisqUrc2cBI9SYfI9gccpJI8Pds5JJFrBn84qsHT7G81Puc9icQxDF7P+3WMZiF1Vu+33/KRtxPDYjDKEudKyKuMwdx0ILEQvXiVEvT0iqTRrTNEIN9PwQbKwha0Bo4gtxaluUUgocYmMyh9RAal6GtDGVKSktc77elY0M+TLLqSVrO5J+TwvkJmr91LDtX1jGcAkkrQT/3N9oR433MpIPncYSUkJBCiaAADt/iKSJNAVnm2IjPB8TkJb9Nut4Pk4+Sovk7ajrY/WJS1pKhgzh+AzVUQAbWtDmVLlj3Ra5YfhhSjFAmgSl+p+Q/mDpWNloIzAkPYfsI5JxbGVDfB+EkZyH+/2jadilTFMU/p0dL36KA06Qo/3yWWSlBFbBtK6UA11iqOLIYDNoxqTvsWcvUtHFPHPmiqaR0EyaqaWDhlVUC1qH9ukUXhpaUeGtRAUxCQKkhso6CjE9TCmdx1KJeSUkb61OnleEGPx8wmpY3L1YVfz06V1g4MGRv0M5pDTFcQ8SasJZyolxU5AeUgWOlf7RCXiyx4qkuCzVFagVbz2iknFqlyM3/MmEkuWZAoBajtStx3gVGYspQuXI2DO1daj1Mex0KMaIuVuwnDlKRcAgA9+/pC0z7qNEpqOp+pNPlFsRNKvEJuHD9Bs3VRjHD4MliXa7H7QdR22BmnC5Dgmziu/QdHLl+ghlMylXILCgdxSjndoynLAyoDVuwr2DdG+UMDhES0AfEoBStAlOlTrr6QrdtswOickBiCTqQ4+kSBzi0i2Zoka36Go3xuHXLdSMWqjdKnYi0Uw/tRjpX/ADCtOr8z+cJUziak17CIhZBoa/m0by01Ukn9DdT7HTyvbicaFutPOPT7UqDslIcvQZa3ctHMzF5tvvHqJO3kKkwvkY/Q3XIco4qpSs0znGgCmI7Bmh1ifZzFLloUmWmWlQfmmOas1GBHqf3nsv7HiYnxsSVMDyywwzMAeZV2qzDUGukdNxLFlmFEgMB0FopHBBu0ic8nSjgV8CKBzrrqAXfaphlgMc3KtVhlSdht/MY8QUSaVgQYcnWPTjgx0m1s8yficjdXo6AK2PpFlTHuB5h4VYZRSGeC0TYDVcGUnJbCZLg0JHakMBjlAMVE9HhbKXBAIici8ZGHGFJnJSJnOE2CqkPsbwhm8AkrIyqydCHHrHQz5QItAKpTQo17GXCvY+QkBSlBR6Q2ncAkMCJYp0hdwvEtT6w/RiwQ0Td2VSQnxEhKbJAhLxDDoUCCIf8AEVRzeOnRWBOaOcxPCEi0AzOHQ4xJUSwSXPSBFy5rtkPnSL/7aW6Jx81vQAiUsavsDUfOGchJFQMpeockekZy8OvUH0gnwy1Aado8zxE8cnUDuxqVfMaiYLMx1YiLFIrlr9fnSM5KlPYecFDEAD/hgvTlLHveObfBWjFK2Fj3/wAUjCejS9R6bdv2g1azMPIkpbvej1sf5iyMCs1b56wFJoFA2IW4QHbKEg0cki5fTYCsUM8roLdmodfzeCv9I3vV7M8McJipcuolu/k3qKw93yAX4TgpCQqaoA3CGL066J6wJxHEIfkHTtcmuv5eG2KxCp36YoVaOXJb1+TUEAzPZ6YkPQgXqB8zAl7mKcOwoWTMUKAAPsEtmUetABuWjPHpz8gNLrUSehygeg7CDDhloSCQfIgnv1NfmYxXw9eieV6czV6Bh9YdSNQCjDkh8w+USDP9sJ0J80n7x7B60YQ5kkFgxs8T/TUoXjGdLKFWbrBUtIIdL9W09IZ64FMDJh17NoSJhJUQpIBSwB1rcFtPWAiktaL25rEa9YynTTaM0dkviMxV1H1gWbMJuYW8O4n4jpUwX8j227QSuZvHfGcZcHn5YTTKrEZFTRFrjBaorZzWzYTY0ROgBSo9SqAxk7G0ufBKJ8JkTYNkTN7dYnIrCLfAwM+MZinigmpLgEEi7F2ii4SyvS0aoWRBsnEE6wuE5KalQEU/3qQm4KugIH1hZSiuSkVJjabNVkUb5RZ7+cI5OLQarUHJtlcjsIDxfGJk50pSEo2T9ybwFnKbxx5cnU6R0QjSHX+5JKyEX6pIeKTFKUWKraBmH1JgXBpIGY1vyhg4OpN4sJrkhmr2LeUTqyiCyJYYc1q0t6ARRMlOmn37gxjPkqFCWJZqc1emkESAQGdSmpVn+Q+2sbp9zHiMKBqAPN/kI1QEJqGJ3IP3vGKpqXsRu9/RgflA68UoUyg2uLRljNYevFrYFiARuw06fLpGQxUxioqDWYgudtjp0EAYjFG+ptqBHhxSyKqI2NBDdBrDJM+asgUSXswc/n7xr4i0qylJ6uU/NrQKjEqSHSwOps77n9toqrFzLgC2xNT8n6waMOpcxKUuSEDTR9b620hZi+KaGYWFWbfalO5AhetClK5nJ3fXYPbygiTJSgZinMWsa/Id7wqgltmsmFMydVToS7g3UfUbfWHkhTBiXb1rvCmdxFmASbElxqNKa6RkZi1jUd6RpQcjWPFYxP8AUBEhN4SRR/l/ESB5fubqOdmLKk1S7Xv+9I9wU4y1Ol21SdtbRfC4s1CWJJDudNb27RopCVaB+gYnu9xFeqtChysfLXpSrhSAFDYhQvGYwpPulBD26bEPeAl4YkHL1FT5U1esXkIUg8z+bGwO3eCpJgo3KmVzJKSkuCkhwYPk8SCwyqHcBh6GBFHMQpy6dLhtaftFVJo7/no4vDLXAGrCZiFF8tWD+X7QH4ytn7NHs2Ryukgm7OT1FLR4lB1UHNw5pqLxV55pdiD8PBnpmq2buY8zqNlAdh+5iqS5Z3fqG+caSkF2t1yvHPPxWV8aHjgguxohbBgq2tHjZEhSveLjQkvTpGuGw6TVSgR0gtS5YarvSOfbfzFkgROFCahvSvyiq0qP/MWw20He8Mc6LBn0qGP8RojBA1dN67dqawylXAaEWJw4SXChXQmr/n1gXwsxcJtq8dJiMFKKwoKFBUZRW9zf6Qrx6UD3U+SQAPQQUtmoATKXoW8oMlYFJYrKmZ2+RrtGcwKawJI0FfyseK4ap3IKmIAzKdhcAB4bp9wBipyQyU10tTrV3grBoWhJV8R8m2tVvnA8o5SEgEFhcAfLaN8RxBJBSaCxISQ/mamAo9kMjOZzVUSSDs5c08uj/wAxkZ4s7J1CaqPmev1jBCwbBTDoB8yfpG4SguCnsCulLBk0hjGapqX5BlHxEqcnuq/lECQwZL+sepmoBy5gC9gnyjZWJUaMGB1PnZ7QbMUTJCgXfy/ev0jUYENXNapJp/8Aa8aJmEkZBUVfKaeZJ9YrOWc4zX/uOm9TSBbMaSsPLFym/VR8ktT+IwpU5Az0Kz/4hhFZqzZ31cA+dTHqZSzXKR1JHeMYkkkhnA6pyue7RSXLFlKU+l/kXiqEOWZu4PyjeThqjUUBIq2wDOTX/MC0gGeEw6EF3mA9QnN1uKegi8zEoSDlCidSpZVsLFugYekVnSBmATWvNV2ffUQPjZuX3W6Co8+8FOzFPFQatMMSMGWfiPpEh6Rth8+Qk4aWopBUyeZg+ut4UIu+u8SJETdy0k1UdQaf/FMeSFFr6/ZMSJGfBkWmk0jcHliRIpi/lMyG35vGglgioBazi1okSKdxWSZRRbaBVE509/tEiQDGoWWBcvv6Qeg0fVr+kSJHHLlDIGnLOdYcs4+0MeFDmP8A0iPYkV7GQL8MZKPKex+8eRISPAzGyaSgRQuLd0fvCyWXVWtf2iRIqgI3wZeaXre9bO0DSy5UTUgkA7RIkZdwlxVJ7xmaDzESJBQD1PxdhA8lR5a3v1qLxIkP2B3D8RNUEpYkOS7G94HnGj9PvEiQIh7hHCA6QTU5r62g3E6jR7eRiRIlL+Yy4AcIPvFuJqKQkJOUMaCm20SJA/5BRdmkltUknqYUTFGlTZP0TEiQ+IVm4ESJEggP/9k=">
            <a:hlinkClick r:id="rId3"/>
          </p:cNvPr>
          <p:cNvSpPr>
            <a:spLocks noChangeAspect="1" noChangeArrowheads="1"/>
          </p:cNvSpPr>
          <p:nvPr/>
        </p:nvSpPr>
        <p:spPr bwMode="auto">
          <a:xfrm>
            <a:off x="114300" y="-1576388"/>
            <a:ext cx="4391025" cy="32956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 y="2565425"/>
            <a:ext cx="3314700" cy="24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429000" y="2766077"/>
            <a:ext cx="1600200" cy="646331"/>
          </a:xfrm>
          <a:prstGeom prst="rect">
            <a:avLst/>
          </a:prstGeom>
          <a:noFill/>
        </p:spPr>
        <p:txBody>
          <a:bodyPr wrap="square" rtlCol="0">
            <a:spAutoFit/>
          </a:bodyPr>
          <a:lstStyle/>
          <a:p>
            <a:r>
              <a:rPr lang="en-US" dirty="0" smtClean="0"/>
              <a:t>The Andes mountains</a:t>
            </a:r>
            <a:endParaRPr lang="en-US" dirty="0"/>
          </a:p>
        </p:txBody>
      </p:sp>
    </p:spTree>
    <p:extLst>
      <p:ext uri="{BB962C8B-B14F-4D97-AF65-F5344CB8AC3E}">
        <p14:creationId xmlns:p14="http://schemas.microsoft.com/office/powerpoint/2010/main" val="1114331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a:t>Culture</a:t>
            </a:r>
          </a:p>
        </p:txBody>
      </p:sp>
      <p:sp>
        <p:nvSpPr>
          <p:cNvPr id="3" name="Content Placeholder 2"/>
          <p:cNvSpPr>
            <a:spLocks noGrp="1"/>
          </p:cNvSpPr>
          <p:nvPr>
            <p:ph idx="1"/>
          </p:nvPr>
        </p:nvSpPr>
        <p:spPr/>
        <p:txBody>
          <a:bodyPr>
            <a:normAutofit/>
          </a:bodyPr>
          <a:lstStyle/>
          <a:p>
            <a:r>
              <a:rPr lang="en-US" dirty="0"/>
              <a:t>Amerindian 45%, mestizo (mixed Amerindian and white) 37%, white 15%, black, Japanese, Chinese, and other 3%.</a:t>
            </a:r>
          </a:p>
          <a:p>
            <a:r>
              <a:rPr lang="en-US" dirty="0" smtClean="0"/>
              <a:t>18.85 </a:t>
            </a:r>
            <a:r>
              <a:rPr lang="en-US" dirty="0"/>
              <a:t>births/1,000 population (2013 est</a:t>
            </a:r>
            <a:r>
              <a:rPr lang="en-US" dirty="0" smtClean="0"/>
              <a:t>.)country </a:t>
            </a:r>
            <a:r>
              <a:rPr lang="en-US" dirty="0"/>
              <a:t>comparison to the world: 98 </a:t>
            </a:r>
          </a:p>
          <a:p>
            <a:r>
              <a:rPr lang="en-US" dirty="0" smtClean="0"/>
              <a:t>5.97 </a:t>
            </a:r>
            <a:r>
              <a:rPr lang="en-US" dirty="0"/>
              <a:t>deaths/1,000 population (2013 est</a:t>
            </a:r>
            <a:r>
              <a:rPr lang="en-US" dirty="0" smtClean="0"/>
              <a:t>.) country </a:t>
            </a:r>
            <a:r>
              <a:rPr lang="en-US" dirty="0"/>
              <a:t>comparison to the world: 165 </a:t>
            </a:r>
          </a:p>
          <a:p>
            <a:endParaRPr lang="en-US" dirty="0"/>
          </a:p>
        </p:txBody>
      </p:sp>
    </p:spTree>
    <p:extLst>
      <p:ext uri="{BB962C8B-B14F-4D97-AF65-F5344CB8AC3E}">
        <p14:creationId xmlns:p14="http://schemas.microsoft.com/office/powerpoint/2010/main" val="1455183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a:t>Economy</a:t>
            </a:r>
            <a:endParaRPr lang="en-US" sz="9600" dirty="0"/>
          </a:p>
        </p:txBody>
      </p:sp>
      <p:sp>
        <p:nvSpPr>
          <p:cNvPr id="3" name="Content Placeholder 2"/>
          <p:cNvSpPr>
            <a:spLocks noGrp="1"/>
          </p:cNvSpPr>
          <p:nvPr>
            <p:ph idx="1"/>
          </p:nvPr>
        </p:nvSpPr>
        <p:spPr/>
        <p:txBody>
          <a:bodyPr/>
          <a:lstStyle/>
          <a:p>
            <a:r>
              <a:rPr lang="en-US" dirty="0"/>
              <a:t>GDP (purchasing power parity</a:t>
            </a:r>
            <a:r>
              <a:rPr lang="en-US" dirty="0" smtClean="0"/>
              <a:t>): $</a:t>
            </a:r>
            <a:r>
              <a:rPr lang="en-US" dirty="0"/>
              <a:t>344 billion (2013 est</a:t>
            </a:r>
            <a:r>
              <a:rPr lang="en-US" dirty="0" smtClean="0"/>
              <a:t>.)</a:t>
            </a:r>
          </a:p>
          <a:p>
            <a:r>
              <a:rPr lang="it-IT" dirty="0"/>
              <a:t>GDP - per capita (PPP</a:t>
            </a:r>
            <a:r>
              <a:rPr lang="it-IT" dirty="0" smtClean="0"/>
              <a:t>): $</a:t>
            </a:r>
            <a:r>
              <a:rPr lang="it-IT" dirty="0"/>
              <a:t>11,100 (2013 est</a:t>
            </a:r>
            <a:r>
              <a:rPr lang="it-IT" dirty="0" smtClean="0"/>
              <a:t>.)</a:t>
            </a:r>
          </a:p>
          <a:p>
            <a:r>
              <a:rPr lang="en-US" dirty="0"/>
              <a:t>Agriculture - </a:t>
            </a:r>
            <a:r>
              <a:rPr lang="en-US" dirty="0" smtClean="0"/>
              <a:t>products: asparagus</a:t>
            </a:r>
            <a:r>
              <a:rPr lang="en-US" dirty="0"/>
              <a:t>, coffee, cocoa, cotton, sugarcane, rice, potatoes, corn, plantains, grapes, oranges, pineapples, guavas, bananas, </a:t>
            </a:r>
          </a:p>
        </p:txBody>
      </p:sp>
    </p:spTree>
    <p:extLst>
      <p:ext uri="{BB962C8B-B14F-4D97-AF65-F5344CB8AC3E}">
        <p14:creationId xmlns:p14="http://schemas.microsoft.com/office/powerpoint/2010/main" val="2767045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a:t>Climate</a:t>
            </a:r>
            <a:endParaRPr lang="en-US" dirty="0"/>
          </a:p>
        </p:txBody>
      </p:sp>
      <p:sp>
        <p:nvSpPr>
          <p:cNvPr id="3" name="Content Placeholder 2"/>
          <p:cNvSpPr>
            <a:spLocks noGrp="1"/>
          </p:cNvSpPr>
          <p:nvPr>
            <p:ph idx="1"/>
          </p:nvPr>
        </p:nvSpPr>
        <p:spPr/>
        <p:txBody>
          <a:bodyPr/>
          <a:lstStyle/>
          <a:p>
            <a:r>
              <a:rPr lang="en-US" dirty="0"/>
              <a:t>varies from tropical in east to dry desert in west; temperate to frigid in </a:t>
            </a:r>
            <a:r>
              <a:rPr lang="en-US" dirty="0" smtClean="0"/>
              <a:t>Andes. </a:t>
            </a:r>
          </a:p>
          <a:p>
            <a:r>
              <a:rPr lang="en-US" dirty="0"/>
              <a:t>Natural </a:t>
            </a:r>
            <a:r>
              <a:rPr lang="en-US" dirty="0" smtClean="0"/>
              <a:t>hazards: earthquakes</a:t>
            </a:r>
            <a:r>
              <a:rPr lang="en-US" dirty="0"/>
              <a:t>, tsunamis, flooding, landslides, mild volcanic activity</a:t>
            </a:r>
          </a:p>
        </p:txBody>
      </p:sp>
    </p:spTree>
    <p:extLst>
      <p:ext uri="{BB962C8B-B14F-4D97-AF65-F5344CB8AC3E}">
        <p14:creationId xmlns:p14="http://schemas.microsoft.com/office/powerpoint/2010/main" val="1139282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dirty="0"/>
              <a:t>Interesting Facts </a:t>
            </a:r>
            <a:endParaRPr lang="en-US" dirty="0"/>
          </a:p>
        </p:txBody>
      </p:sp>
      <p:sp>
        <p:nvSpPr>
          <p:cNvPr id="3" name="Content Placeholder 2"/>
          <p:cNvSpPr>
            <a:spLocks noGrp="1"/>
          </p:cNvSpPr>
          <p:nvPr>
            <p:ph idx="1"/>
          </p:nvPr>
        </p:nvSpPr>
        <p:spPr/>
        <p:txBody>
          <a:bodyPr>
            <a:normAutofit lnSpcReduction="10000"/>
          </a:bodyPr>
          <a:lstStyle/>
          <a:p>
            <a:r>
              <a:rPr lang="en-US" dirty="0"/>
              <a:t>Natural </a:t>
            </a:r>
            <a:r>
              <a:rPr lang="en-US" dirty="0" smtClean="0"/>
              <a:t>resources: copper</a:t>
            </a:r>
            <a:r>
              <a:rPr lang="en-US" dirty="0"/>
              <a:t>, silver, gold, petroleum, timber, fish, iron ore, coal, phosphate, potash, hydropower, natural </a:t>
            </a:r>
            <a:r>
              <a:rPr lang="en-US" dirty="0" smtClean="0"/>
              <a:t>gas</a:t>
            </a:r>
          </a:p>
          <a:p>
            <a:r>
              <a:rPr lang="en-US" dirty="0"/>
              <a:t>Age structure:</a:t>
            </a:r>
          </a:p>
          <a:p>
            <a:r>
              <a:rPr lang="en-US" dirty="0" smtClean="0"/>
              <a:t>0-14 </a:t>
            </a:r>
            <a:r>
              <a:rPr lang="en-US" dirty="0"/>
              <a:t>years: 27.3% (male 4,184,330/female 4,040,096)</a:t>
            </a:r>
          </a:p>
          <a:p>
            <a:r>
              <a:rPr lang="en-US" dirty="0"/>
              <a:t>15-24 years: 19.2% (male 2,894,168/female 2,889,409)</a:t>
            </a:r>
          </a:p>
          <a:p>
            <a:r>
              <a:rPr lang="en-US" dirty="0"/>
              <a:t>25-54 years: 39.4% (male 5,715,542/female 6,161,540)</a:t>
            </a:r>
          </a:p>
          <a:p>
            <a:r>
              <a:rPr lang="en-US" dirty="0"/>
              <a:t>55-64 years: 6.9% (male 1,071,688/female 1,125,100)</a:t>
            </a:r>
          </a:p>
          <a:p>
            <a:r>
              <a:rPr lang="en-US" dirty="0"/>
              <a:t>65 years and over: 6.7% (male 979,854/female 1,086,208) (2014 est</a:t>
            </a:r>
            <a:r>
              <a:rPr lang="en-US" dirty="0" smtClean="0"/>
              <a:t>.).</a:t>
            </a:r>
          </a:p>
        </p:txBody>
      </p:sp>
    </p:spTree>
    <p:extLst>
      <p:ext uri="{BB962C8B-B14F-4D97-AF65-F5344CB8AC3E}">
        <p14:creationId xmlns:p14="http://schemas.microsoft.com/office/powerpoint/2010/main" val="3945350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a:t>Conclusion</a:t>
            </a:r>
            <a:endParaRPr lang="en-US" dirty="0"/>
          </a:p>
        </p:txBody>
      </p:sp>
      <p:sp>
        <p:nvSpPr>
          <p:cNvPr id="3" name="Content Placeholder 2"/>
          <p:cNvSpPr>
            <a:spLocks noGrp="1"/>
          </p:cNvSpPr>
          <p:nvPr>
            <p:ph idx="1"/>
          </p:nvPr>
        </p:nvSpPr>
        <p:spPr/>
        <p:txBody>
          <a:bodyPr>
            <a:normAutofit/>
          </a:bodyPr>
          <a:lstStyle/>
          <a:p>
            <a:r>
              <a:rPr lang="en-US" dirty="0" smtClean="0"/>
              <a:t>Peru is a developed country, 3.42 </a:t>
            </a:r>
            <a:r>
              <a:rPr lang="en-US" dirty="0"/>
              <a:t>million </a:t>
            </a:r>
            <a:r>
              <a:rPr lang="en-US" dirty="0" smtClean="0"/>
              <a:t>Telephones, 29.4 </a:t>
            </a:r>
            <a:r>
              <a:rPr lang="en-US" dirty="0"/>
              <a:t>million </a:t>
            </a:r>
            <a:r>
              <a:rPr lang="en-US" dirty="0" smtClean="0"/>
              <a:t>Cellphones, 191 Airports, 5 Heliports.</a:t>
            </a:r>
          </a:p>
          <a:p>
            <a:r>
              <a:rPr lang="en-US" dirty="0"/>
              <a:t>The five major cities in </a:t>
            </a:r>
            <a:r>
              <a:rPr lang="en-US" dirty="0" smtClean="0"/>
              <a:t>Peru are, Lima, Arequipa, Trujillo, Chiclayo </a:t>
            </a:r>
            <a:r>
              <a:rPr lang="en-US" dirty="0"/>
              <a:t>and Piura</a:t>
            </a:r>
            <a:r>
              <a:rPr lang="en-US" dirty="0" smtClean="0"/>
              <a:t>.</a:t>
            </a:r>
          </a:p>
          <a:p>
            <a:r>
              <a:rPr lang="en-US" dirty="0"/>
              <a:t>The Pacific Ocean is the body of water that is to the west of Peru. This ocean is the only large body of water that borders Peru</a:t>
            </a:r>
            <a:r>
              <a:rPr lang="en-US" dirty="0" smtClean="0"/>
              <a:t>.</a:t>
            </a:r>
          </a:p>
          <a:p>
            <a:r>
              <a:rPr lang="en-US" dirty="0"/>
              <a:t>The Andes Mountains is a major land form in </a:t>
            </a:r>
            <a:r>
              <a:rPr lang="en-US" dirty="0" smtClean="0"/>
              <a:t>Peru. The </a:t>
            </a:r>
            <a:r>
              <a:rPr lang="en-US" dirty="0"/>
              <a:t>Amazonian jungle is another major land form in Peru. </a:t>
            </a:r>
          </a:p>
        </p:txBody>
      </p:sp>
    </p:spTree>
    <p:extLst>
      <p:ext uri="{BB962C8B-B14F-4D97-AF65-F5344CB8AC3E}">
        <p14:creationId xmlns:p14="http://schemas.microsoft.com/office/powerpoint/2010/main" val="6442933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95</TotalTime>
  <Words>537</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NewsPrint</vt:lpstr>
      <vt:lpstr>Peru</vt:lpstr>
      <vt:lpstr>Introduction</vt:lpstr>
      <vt:lpstr>History</vt:lpstr>
      <vt:lpstr>Geography</vt:lpstr>
      <vt:lpstr>Culture</vt:lpstr>
      <vt:lpstr>Economy</vt:lpstr>
      <vt:lpstr>Climate</vt:lpstr>
      <vt:lpstr>Interesting Facts </vt:lpstr>
      <vt:lpstr>Conclusion</vt:lpstr>
      <vt:lpstr>Questions</vt:lpstr>
    </vt:vector>
  </TitlesOfParts>
  <Company>Gwinnett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Peru</dc:title>
  <dc:creator>Smith, Markus</dc:creator>
  <cp:lastModifiedBy>Smith, Markus</cp:lastModifiedBy>
  <cp:revision>12</cp:revision>
  <dcterms:created xsi:type="dcterms:W3CDTF">2014-03-12T17:58:11Z</dcterms:created>
  <dcterms:modified xsi:type="dcterms:W3CDTF">2014-03-20T18:10:22Z</dcterms:modified>
</cp:coreProperties>
</file>