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F7CC28-0D1B-4C47-B87F-EA45F28353B9}" type="datetimeFigureOut">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1293E-30A5-4479-BF1A-983CB726CB2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F7CC28-0D1B-4C47-B87F-EA45F28353B9}" type="datetimeFigureOut">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1293E-30A5-4479-BF1A-983CB726CB2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5F7CC28-0D1B-4C47-B87F-EA45F28353B9}" type="datetimeFigureOut">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1293E-30A5-4479-BF1A-983CB726CB2D}"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F7CC28-0D1B-4C47-B87F-EA45F28353B9}" type="datetimeFigureOut">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1293E-30A5-4479-BF1A-983CB726CB2D}"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F7CC28-0D1B-4C47-B87F-EA45F28353B9}" type="datetimeFigureOut">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1293E-30A5-4479-BF1A-983CB726CB2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5F7CC28-0D1B-4C47-B87F-EA45F28353B9}" type="datetimeFigureOut">
              <a:rPr lang="en-US" smtClean="0"/>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1293E-30A5-4479-BF1A-983CB726CB2D}"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F7CC28-0D1B-4C47-B87F-EA45F28353B9}" type="datetimeFigureOut">
              <a:rPr lang="en-US" smtClean="0"/>
              <a:t>3/20/2014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11293E-30A5-4479-BF1A-983CB726CB2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F7CC28-0D1B-4C47-B87F-EA45F28353B9}" type="datetimeFigureOut">
              <a:rPr lang="en-US" smtClean="0"/>
              <a:t>3/20/2014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11293E-30A5-4479-BF1A-983CB726CB2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5F7CC28-0D1B-4C47-B87F-EA45F28353B9}" type="datetimeFigureOut">
              <a:rPr lang="en-US" smtClean="0"/>
              <a:t>3/20/2014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11293E-30A5-4479-BF1A-983CB726CB2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5F7CC28-0D1B-4C47-B87F-EA45F28353B9}" type="datetimeFigureOut">
              <a:rPr lang="en-US" smtClean="0"/>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1293E-30A5-4479-BF1A-983CB726CB2D}"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F7CC28-0D1B-4C47-B87F-EA45F28353B9}" type="datetimeFigureOut">
              <a:rPr lang="en-US" smtClean="0"/>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1293E-30A5-4479-BF1A-983CB726CB2D}"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5F7CC28-0D1B-4C47-B87F-EA45F28353B9}" type="datetimeFigureOut">
              <a:rPr lang="en-US" smtClean="0"/>
              <a:t>3/20/2014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511293E-30A5-4479-BF1A-983CB726CB2D}"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 Salvador </a:t>
            </a:r>
            <a:r>
              <a:rPr lang="en-US" dirty="0" smtClean="0"/>
              <a:t/>
            </a:r>
            <a:br>
              <a:rPr lang="en-US" dirty="0" smtClean="0"/>
            </a:br>
            <a:r>
              <a:rPr lang="en-US" sz="2000" dirty="0" smtClean="0"/>
              <a:t>Capital: San Salvador</a:t>
            </a:r>
            <a:endParaRPr lang="en-US" dirty="0"/>
          </a:p>
        </p:txBody>
      </p:sp>
      <p:sp>
        <p:nvSpPr>
          <p:cNvPr id="3" name="Subtitle 2"/>
          <p:cNvSpPr>
            <a:spLocks noGrp="1"/>
          </p:cNvSpPr>
          <p:nvPr>
            <p:ph type="subTitle" idx="1"/>
          </p:nvPr>
        </p:nvSpPr>
        <p:spPr/>
        <p:txBody>
          <a:bodyPr>
            <a:normAutofit/>
          </a:bodyPr>
          <a:lstStyle/>
          <a:p>
            <a:r>
              <a:rPr lang="en-US" dirty="0" smtClean="0"/>
              <a:t>By: </a:t>
            </a:r>
            <a:r>
              <a:rPr lang="en-US" dirty="0" smtClean="0"/>
              <a:t>Lucas Bennett</a:t>
            </a:r>
          </a:p>
          <a:p>
            <a:r>
              <a:rPr lang="en-US" dirty="0" smtClean="0"/>
              <a:t>3/20/14</a:t>
            </a:r>
          </a:p>
          <a:p>
            <a:r>
              <a:rPr lang="en-US" dirty="0" smtClean="0"/>
              <a:t>7th</a:t>
            </a:r>
            <a:endParaRPr lang="en-US" dirty="0"/>
          </a:p>
        </p:txBody>
      </p:sp>
    </p:spTree>
    <p:extLst>
      <p:ext uri="{BB962C8B-B14F-4D97-AF65-F5344CB8AC3E}">
        <p14:creationId xmlns:p14="http://schemas.microsoft.com/office/powerpoint/2010/main" val="3983398541"/>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457200" indent="-457200">
              <a:buFont typeface="+mj-lt"/>
              <a:buAutoNum type="arabicPeriod"/>
            </a:pPr>
            <a:r>
              <a:rPr lang="en-US" sz="3200" dirty="0" smtClean="0">
                <a:solidFill>
                  <a:schemeClr val="bg1">
                    <a:lumMod val="20000"/>
                    <a:lumOff val="80000"/>
                  </a:schemeClr>
                </a:solidFill>
              </a:rPr>
              <a:t>What is El Salvador's Capital? </a:t>
            </a:r>
          </a:p>
          <a:p>
            <a:pPr marL="457200" indent="-457200">
              <a:buFont typeface="+mj-lt"/>
              <a:buAutoNum type="arabicPeriod"/>
            </a:pPr>
            <a:r>
              <a:rPr lang="en-US" sz="3200" dirty="0" smtClean="0">
                <a:solidFill>
                  <a:schemeClr val="bg1">
                    <a:lumMod val="20000"/>
                    <a:lumOff val="80000"/>
                  </a:schemeClr>
                </a:solidFill>
              </a:rPr>
              <a:t>What Indians moved and inhabited this area?</a:t>
            </a:r>
          </a:p>
          <a:p>
            <a:pPr marL="457200" indent="-457200">
              <a:buFont typeface="+mj-lt"/>
              <a:buAutoNum type="arabicPeriod"/>
            </a:pPr>
            <a:r>
              <a:rPr lang="en-US" sz="3200" dirty="0" smtClean="0">
                <a:solidFill>
                  <a:schemeClr val="bg1">
                    <a:lumMod val="20000"/>
                    <a:lumOff val="80000"/>
                  </a:schemeClr>
                </a:solidFill>
              </a:rPr>
              <a:t>What is the youngest volcanoes in El Salvador? </a:t>
            </a:r>
          </a:p>
          <a:p>
            <a:pPr marL="457200" indent="-457200">
              <a:buFont typeface="+mj-lt"/>
              <a:buAutoNum type="arabicPeriod"/>
            </a:pPr>
            <a:r>
              <a:rPr lang="en-US" sz="3200" dirty="0" smtClean="0">
                <a:solidFill>
                  <a:schemeClr val="bg1">
                    <a:lumMod val="20000"/>
                    <a:lumOff val="80000"/>
                  </a:schemeClr>
                </a:solidFill>
              </a:rPr>
              <a:t>What are 2 things EL Salvador is known for? </a:t>
            </a:r>
          </a:p>
          <a:p>
            <a:pPr marL="457200" indent="-457200">
              <a:buFont typeface="+mj-lt"/>
              <a:buAutoNum type="arabicPeriod"/>
            </a:pPr>
            <a:endParaRPr lang="en-US" dirty="0"/>
          </a:p>
        </p:txBody>
      </p:sp>
      <p:sp>
        <p:nvSpPr>
          <p:cNvPr id="3" name="Title 2"/>
          <p:cNvSpPr>
            <a:spLocks noGrp="1"/>
          </p:cNvSpPr>
          <p:nvPr>
            <p:ph type="title"/>
          </p:nvPr>
        </p:nvSpPr>
        <p:spPr/>
        <p:txBody>
          <a:bodyPr/>
          <a:lstStyle/>
          <a:p>
            <a:r>
              <a:rPr lang="en-US" dirty="0" smtClean="0"/>
              <a:t>Questions </a:t>
            </a:r>
            <a:endParaRPr lang="en-US" dirty="0"/>
          </a:p>
        </p:txBody>
      </p:sp>
      <p:sp>
        <p:nvSpPr>
          <p:cNvPr id="4" name="AutoShape 2" descr="data:image/jpeg;base64,/9j/4AAQSkZJRgABAQEAYABgAAD/2wBDAAoHBwkHBgoJCAkLCwoMDxkQDw4ODx4WFxIZJCAmJSMgIyIoLTkwKCo2KyIjMkQyNjs9QEBAJjBGS0U+Sjk/QD3/2wBDAQsLCw8NDx0QEB09KSMpPT09PT09PT09PT09PT09PT09PT09PT09PT09PT09PT09PT09PT09PT09PT09PT09PT3/wAARCACyALM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2aiiigAooooAKKKKACiiigAooooAKKKKACiiigAooooAKKKKACiiigAooooAKKKKACiiigAooooAKKKKACiiigAoqvNeRxEj7zDsKg/tE5+4PzoAv0VUjv43OHG337VDb67YXWpS2EVwpuYuqHv8AT1oA0aKKKACiiigAooooAKKKKACiiigAooooAKKKKACiiigAooooAKo6jd+SBGhwzDk+gq9XMX9zvvJTnoxA/CgCQy+9Hm1R86jzvegC95tYOvaXGbiLWrZMXlqQzleC6Dr+I/lWj51KJQeG5B4IoA6XTb1NQsYrhCCHHOPWrVcb4FuyguLInKxSsi+2D/hXZUAFFFFABRRRQAUUUUAFFFFABRRRQAUUUUAFFFFABRRUVxcw2kDzXMqRRIMs7sAB+JoBK5JXEao/2fU7iNuzk/geaXVPitodixS1E9647xrtX8z/AEFcje+Pode1NXazFp8u0HzN270zwMVm6sL2udiwOI5XNwdjo/tI9aPtHvWGt8D3qQXme9Xc5nE2ftHvQbjA61kC7HrWtoNodQuvPm+SytvnlkbheOcZ/n7UE2NMP9l8QtgBWS2hLe5ANdarBlDDoRkVwJ1IX2p3eoAFY5SFjB67VGAfx6/jXcWGfsEG7r5a5/KmIsUUUUAFFFFABRRRQAUUUUAFFFFABRRRQAUUUnSgBHYIpZiAqjJJ6AV4P4y8U3PiXVJD5jLZRMRBEDxj+8R3Jr0z4ka5/ZPhp4I2xPenylx1C/xH8uPxryC2sw6+ZJnaeijvXFiqmvIj6bIsJHkeImvJfqZjKT2zUD7l7Gt2RVUYRQo9qoXcLyQuqfePSueO9j166ai5DLbXZoMI5LqPzro7Ke4vIleJDhvXimaRbWun28aMiGV+rEck10djCC+R3r0YRa3Z8diK0KjvGNjCuRqKMEhgzkfez0q9o9hfQRyi5u5hDLzJCHO1vqO9dF9mU4OK53xRrf8AZHl28QzNKM+yj1pSSXvMdKpUqL2FNJX3fV+r/wAja0+/0w61b2l/dJDGecN0Y9gT2z716aMY46V80mRpWLsxZm5JPeu++H/jiSzni0nU5S1rIdsMrHmI9gT/AHT+n0rGniU5Wkepi8jlTo+0pO7W6/yPWaKSlrrPngooooAKKKKACiiigAooooAKKKKACkpaSgDyT4tSO3iK0jbPlragr9Sxz/IVx9nPtHlOeD0Nen/FPQnvNMh1OBSz2mVlA6+We/4H+ZryY8V5teLVRn2mVVoywsUumjNGRM1CUpILrjZIfoasFQR61iemrNGxpl/p8fh69hki3apM6IkjjIEeQTt9Dxz65Fa+msMCuO2VraDfzNd/Z2+dQpO7uv1rto172jI+azLKlTTrUnp1X+X+R2iAEV538QoyNdgb1tx/6Ea76Ob5BXK+PLdZtLtb4L8yXLQFvYoGx+YraqrxPKwMuWujkbYZhU+lTBajsxmI+xqwFrzJLU+6oSvBM9x8Fawda8MW00jZnjHkyk92Xv8AiMH8a368y+E99sub+wY8OqzIPccH+Yr02vToy5oJnw2ZUFQxM4LbdfPUKKKK1OEKKKKACiiigAooooAKKKKACiiigBrosiMjqGVhgqRkEeleOeNvA8ugzve2CNJprnJA5MB9D/s+h/OvZaxPFd4tpo7qxAEp2tn+73rOpTU1qdeExc8NPmjt1R4IR2qWKd4j6r6V2knw4vb/AE17+xCxSMxKWr8b07EHtn0Nce2nXn9oCwFrN9sLbRAVw+fp/WuKVJxdmfT0MbTqx5oMWS58xfl4B61vaHbm2hDsMO/J9h2FR22gtp0zpdbXnjbaQpyqnvj1q+h2mumjS5NWeLmOYPEe5HY14pRsrD8Uzeb4aurbHMdzFcqfY5Rv5rV+Jy3Apqaeuo6gLGRtv22KSAE9mK7lP/fSitpK6PNoy5ZqRwtqNq89DVrFQywyW0jwTIUljYq6nqCOCKfFJj5W/OvNnG+p9vhaqiuVmpoOrPoWs298g3CM4dR/Eh4Ir3Cwv7bU7OO6s5VkhkGVYfyPoa8CxWroPiS98OXJltXDQt/rYXPyP7+x96uhW9no9jlzTLfraVSHxL8T3Glqrpt5/aOm2935Tw+fGH8t/vLn1q1XonxrTTswooooEFFFFABRRRQAlFIaTNADqKbmjdQA6q17p9rqUSx3kKyorbgG9an3Ck3UAOGAMCk8tPMD7F3gY3Y5x9aTdRuoA8un+aeZm6mRifzpujaX/bOvR2bSOkIjaSRk64HTGfcip/ENu1hrFzEAdpben0PNanw+h3XeoXTdVVIh+OSf5CkMyntDp+oXFozbjC5UMe47H8qbanHiLSyOouk/nitXxtbG11SG9T7lwu1v95f/AK38qx9Dzc+J9OX0m3fkCf6UAjV+IPgltQLatpce66A/fwqOZQP4h/tD9a8t6V9Hb64zxf4Ch1gvfaWEgvjy6dEmP9G9+/f1rCrSv70T18DmHIlTq7dGeUJMYxzyvpXT+BfDjeJNXFxcxn+zbUhnyOJX7L/U/l3q34a+HN3qNx5utRyWlpGceUeJJT/Qe/5eteqWttBY20dvaxJDBGNqIgwAKilQ15mdGOzRqLpU2TijcM4yM+lc5408UJ4a0cvGQbyf5IFPb1Y+w/nivJmnmkkMrzSNIxyXLnJPrmtKtdU3a1zkwGVyxcXNy5V6bnvtLXj+jeNtW0l1WSU3duOsUxyQPZuor0zRNfstetPOs3+ZeJIm4ZD7j+tVTrRqbbmWMy2thdZax7o1KKbmjNannjqKQUUARs3zGmlqY7fMaYXxQBKXpDJUBkpjSe9AFgy00zCqjS4qNpsd6Q7F7zxVe61WCzXMr89lHJNZd3qBjOxCAxHU9qyJiGyzPlj1JPWgLEGsaj9vvGndAoxtUHnAFTeCr4RXt7ATw6rIPqDj+tYuoTogPzDioPDd+q6u8ocBFjKk57nHFAHaeK5lms7VDzmbP/jprmYXaw1CG7hX5omDY9R3H5VqXVyL+SNVO4R5b86ja2z2oGdjFfRzxpJGwKONyn2qQXIrjrKeSxfbkmFjyPQ+tayXvvQFjdE4p4lBIGaxFvPepVu/egLHlXiy/n1bxHeNd5/dyNEif3EU4A/r+NZ8ThQEPAHArrfHGhn7Q2rWi5STH2hR1Vum76HvXGmuCpB8zufW4LER9lFw+4u4q3pepXGj6hHeWjYkTqvZ17qfaslJ2TjII9DU8U/nSJFGjvI5CqqjJYnoBWXLJO6O916VSLjPZ9z3XT7+LUtPgvIc+XMgYA9R7fhVnNY3hzT30jQrazmYNKgLPg5AJOcD6ZrVDV6kbtK58LVUVOSg7q7t6E46UUiHKCimZlNz8xqNjUrj5jTCtIZCSajbNWClNMdAFRsmoXUmrxizTTDQBzuoaVJdEPFcPE47gAj8qxpvD+rPkLqMYHr5PP8AOu5MGe1NNuPSgDz3/hC5JWzd3Us/sTgfkKuw+HEgTbGoUewrtPsw9KT7KPSgDiH0rUbeTfaFGHdWOM1JGdaHD2QPuJRXZ/ZR6Uv2UelAHHC01W4YCSOKFO/z7j/KtOK0kVQGPNb32UelOFsPSgdzF8lwOM1FIs4B2mt/7KPSl+xqe1Fh3OOubi+jBwhI+lcjqFg4kLxW7pnqoU4/CvXjYIeqimnTIz/CPyqZRUtzWlXnSd4s8SNvOTgQSf8AfBrqvB1oLC5N5cQMbjG2MEfcHc/WvQf7IgzygqZNMhTog/KpjTSdzarjZ1I8rI7W9aQD5SKvxvkUyO2VOgqcLitDiZYj/wBWKKI/uCimIhdfmNJtqRh8xpuKAGbaTbUuKTFAEeyk2VLijbQBD5dJ5dTbaMUAQ+XR5dTYoxQBD5dHl1NijFAEWyl2VJto20AR7aXbUmKMUAR7aXbT8UYoAbtoxTsUYoATFLilxRigCWP7gooT7oooAXA9KMD0FFFABtHoKNo9BRRQAbR6CjaPQUUUAGB6CjaPQflRRQAbR6CjaPQflRRQAbR6D8qNo9B+VFFABgegowPQUUUAG0ego2j0FFFABgegowPQUUUAG0egowPQUUUAGB6CjA9BRRQAtFFFAH//2Q=="/>
          <p:cNvSpPr>
            <a:spLocks noChangeAspect="1" noChangeArrowheads="1"/>
          </p:cNvSpPr>
          <p:nvPr/>
        </p:nvSpPr>
        <p:spPr bwMode="auto">
          <a:xfrm>
            <a:off x="63500" y="-808038"/>
            <a:ext cx="1704975" cy="1695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147888">
            <a:off x="1219200" y="685800"/>
            <a:ext cx="1704975" cy="16954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779460"/>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solidFill>
                  <a:schemeClr val="bg1">
                    <a:lumMod val="20000"/>
                    <a:lumOff val="80000"/>
                  </a:schemeClr>
                </a:solidFill>
              </a:rPr>
              <a:t>El Salvador achieved independence from Spain in 1821 and from the Central American Federation in 1839. A 12-year civil war, which cost about 75,000 lives, was brought to a close in </a:t>
            </a:r>
            <a:r>
              <a:rPr lang="en-US" dirty="0" smtClean="0">
                <a:solidFill>
                  <a:schemeClr val="bg1">
                    <a:lumMod val="20000"/>
                    <a:lumOff val="80000"/>
                  </a:schemeClr>
                </a:solidFill>
              </a:rPr>
              <a:t>1992. Today El Salvador is proud mountainous country located between Guatemala and Honduras. The native language of this country is Spanish, and this is where much of El Salvador’s culture stems from.  </a:t>
            </a:r>
            <a:endParaRPr lang="en-US" dirty="0">
              <a:solidFill>
                <a:schemeClr val="bg1">
                  <a:lumMod val="20000"/>
                  <a:lumOff val="80000"/>
                </a:schemeClr>
              </a:solidFill>
            </a:endParaRPr>
          </a:p>
        </p:txBody>
      </p:sp>
      <p:sp>
        <p:nvSpPr>
          <p:cNvPr id="3" name="Title 2"/>
          <p:cNvSpPr>
            <a:spLocks noGrp="1"/>
          </p:cNvSpPr>
          <p:nvPr>
            <p:ph type="title"/>
          </p:nvPr>
        </p:nvSpPr>
        <p:spPr/>
        <p:txBody>
          <a:bodyPr/>
          <a:lstStyle/>
          <a:p>
            <a:r>
              <a:rPr lang="en-US" dirty="0" smtClean="0"/>
              <a:t>Introduction </a:t>
            </a:r>
            <a:endParaRPr lang="en-US" dirty="0"/>
          </a:p>
        </p:txBody>
      </p:sp>
      <p:pic>
        <p:nvPicPr>
          <p:cNvPr id="2050" name="Picture 2" descr="http://acelebrationofwomen.org/wp-content/uploads/2012/09/el-salvado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806324">
            <a:off x="561736" y="550475"/>
            <a:ext cx="2362200" cy="185359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721094576"/>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2209800"/>
            <a:ext cx="7696200" cy="4419600"/>
          </a:xfrm>
        </p:spPr>
        <p:txBody>
          <a:bodyPr>
            <a:normAutofit fontScale="47500" lnSpcReduction="20000"/>
          </a:bodyPr>
          <a:lstStyle/>
          <a:p>
            <a:r>
              <a:rPr lang="en-US" sz="4200" dirty="0">
                <a:solidFill>
                  <a:schemeClr val="bg1">
                    <a:lumMod val="20000"/>
                    <a:lumOff val="80000"/>
                  </a:schemeClr>
                </a:solidFill>
              </a:rPr>
              <a:t>The </a:t>
            </a:r>
            <a:r>
              <a:rPr lang="en-US" sz="4200" dirty="0" err="1">
                <a:solidFill>
                  <a:schemeClr val="bg1">
                    <a:lumMod val="20000"/>
                    <a:lumOff val="80000"/>
                  </a:schemeClr>
                </a:solidFill>
              </a:rPr>
              <a:t>Pipil</a:t>
            </a:r>
            <a:r>
              <a:rPr lang="en-US" sz="4200" dirty="0">
                <a:solidFill>
                  <a:schemeClr val="bg1">
                    <a:lumMod val="20000"/>
                    <a:lumOff val="80000"/>
                  </a:schemeClr>
                </a:solidFill>
              </a:rPr>
              <a:t> Indians, descendants of the Aztecs, </a:t>
            </a:r>
            <a:r>
              <a:rPr lang="en-US" sz="4200" dirty="0" smtClean="0">
                <a:solidFill>
                  <a:schemeClr val="bg1">
                    <a:lumMod val="20000"/>
                    <a:lumOff val="80000"/>
                  </a:schemeClr>
                </a:solidFill>
              </a:rPr>
              <a:t>moved to El Salvador the </a:t>
            </a:r>
            <a:r>
              <a:rPr lang="en-US" sz="4200" dirty="0">
                <a:solidFill>
                  <a:schemeClr val="bg1">
                    <a:lumMod val="20000"/>
                    <a:lumOff val="80000"/>
                  </a:schemeClr>
                </a:solidFill>
              </a:rPr>
              <a:t>11th </a:t>
            </a:r>
            <a:r>
              <a:rPr lang="en-US" sz="4200" dirty="0" smtClean="0">
                <a:solidFill>
                  <a:schemeClr val="bg1">
                    <a:lumMod val="20000"/>
                    <a:lumOff val="80000"/>
                  </a:schemeClr>
                </a:solidFill>
              </a:rPr>
              <a:t>century</a:t>
            </a:r>
          </a:p>
          <a:p>
            <a:r>
              <a:rPr lang="en-US" sz="4200" dirty="0" smtClean="0">
                <a:solidFill>
                  <a:schemeClr val="bg1">
                    <a:lumMod val="20000"/>
                    <a:lumOff val="80000"/>
                  </a:schemeClr>
                </a:solidFill>
              </a:rPr>
              <a:t>In 1525</a:t>
            </a:r>
            <a:r>
              <a:rPr lang="en-US" sz="4200" dirty="0">
                <a:solidFill>
                  <a:schemeClr val="bg1">
                    <a:lumMod val="20000"/>
                    <a:lumOff val="80000"/>
                  </a:schemeClr>
                </a:solidFill>
              </a:rPr>
              <a:t>, Pedro de </a:t>
            </a:r>
            <a:r>
              <a:rPr lang="en-US" sz="4200" dirty="0" smtClean="0">
                <a:solidFill>
                  <a:schemeClr val="bg1">
                    <a:lumMod val="20000"/>
                    <a:lumOff val="80000"/>
                  </a:schemeClr>
                </a:solidFill>
              </a:rPr>
              <a:t>Alvarado conquered </a:t>
            </a:r>
            <a:r>
              <a:rPr lang="en-US" sz="4200" dirty="0">
                <a:solidFill>
                  <a:schemeClr val="bg1">
                    <a:lumMod val="20000"/>
                    <a:lumOff val="80000"/>
                  </a:schemeClr>
                </a:solidFill>
              </a:rPr>
              <a:t>El </a:t>
            </a:r>
            <a:r>
              <a:rPr lang="en-US" sz="4200" dirty="0" smtClean="0">
                <a:solidFill>
                  <a:schemeClr val="bg1">
                    <a:lumMod val="20000"/>
                    <a:lumOff val="80000"/>
                  </a:schemeClr>
                </a:solidFill>
              </a:rPr>
              <a:t>Salvador</a:t>
            </a:r>
            <a:endParaRPr lang="en-US" sz="4200" dirty="0">
              <a:solidFill>
                <a:schemeClr val="bg1">
                  <a:lumMod val="20000"/>
                  <a:lumOff val="80000"/>
                </a:schemeClr>
              </a:solidFill>
            </a:endParaRPr>
          </a:p>
          <a:p>
            <a:r>
              <a:rPr lang="en-US" sz="4200" dirty="0">
                <a:solidFill>
                  <a:schemeClr val="bg1">
                    <a:lumMod val="20000"/>
                    <a:lumOff val="80000"/>
                  </a:schemeClr>
                </a:solidFill>
              </a:rPr>
              <a:t>El </a:t>
            </a:r>
            <a:r>
              <a:rPr lang="en-US" sz="4200" dirty="0" smtClean="0">
                <a:solidFill>
                  <a:schemeClr val="bg1">
                    <a:lumMod val="20000"/>
                    <a:lumOff val="80000"/>
                  </a:schemeClr>
                </a:solidFill>
              </a:rPr>
              <a:t>Salvador </a:t>
            </a:r>
            <a:r>
              <a:rPr lang="en-US" sz="4200" dirty="0">
                <a:solidFill>
                  <a:schemeClr val="bg1">
                    <a:lumMod val="20000"/>
                    <a:lumOff val="80000"/>
                  </a:schemeClr>
                </a:solidFill>
              </a:rPr>
              <a:t>declared its independence from Spain on Sept. 15, </a:t>
            </a:r>
            <a:r>
              <a:rPr lang="en-US" sz="4200" dirty="0" smtClean="0">
                <a:solidFill>
                  <a:schemeClr val="bg1">
                    <a:lumMod val="20000"/>
                    <a:lumOff val="80000"/>
                  </a:schemeClr>
                </a:solidFill>
              </a:rPr>
              <a:t>1821</a:t>
            </a:r>
          </a:p>
          <a:p>
            <a:r>
              <a:rPr lang="en-US" sz="4200" dirty="0" smtClean="0">
                <a:solidFill>
                  <a:schemeClr val="bg1">
                    <a:lumMod val="20000"/>
                    <a:lumOff val="80000"/>
                  </a:schemeClr>
                </a:solidFill>
              </a:rPr>
              <a:t>Became part </a:t>
            </a:r>
            <a:r>
              <a:rPr lang="en-US" sz="4200" dirty="0">
                <a:solidFill>
                  <a:schemeClr val="bg1">
                    <a:lumMod val="20000"/>
                    <a:lumOff val="80000"/>
                  </a:schemeClr>
                </a:solidFill>
              </a:rPr>
              <a:t>of a federation of Central American states </a:t>
            </a:r>
            <a:r>
              <a:rPr lang="en-US" sz="4200" dirty="0" smtClean="0">
                <a:solidFill>
                  <a:schemeClr val="bg1">
                    <a:lumMod val="20000"/>
                    <a:lumOff val="80000"/>
                  </a:schemeClr>
                </a:solidFill>
              </a:rPr>
              <a:t>until1838.</a:t>
            </a:r>
          </a:p>
          <a:p>
            <a:r>
              <a:rPr lang="en-US" sz="4200" dirty="0" smtClean="0">
                <a:solidFill>
                  <a:schemeClr val="bg1">
                    <a:lumMod val="20000"/>
                    <a:lumOff val="80000"/>
                  </a:schemeClr>
                </a:solidFill>
              </a:rPr>
              <a:t>El </a:t>
            </a:r>
            <a:r>
              <a:rPr lang="en-US" sz="4200" dirty="0">
                <a:solidFill>
                  <a:schemeClr val="bg1">
                    <a:lumMod val="20000"/>
                    <a:lumOff val="80000"/>
                  </a:schemeClr>
                </a:solidFill>
              </a:rPr>
              <a:t>Salvador experienced numerous revolutions and wars against other Central American republics</a:t>
            </a:r>
            <a:r>
              <a:rPr lang="en-US" sz="4200" dirty="0" smtClean="0">
                <a:solidFill>
                  <a:schemeClr val="bg1">
                    <a:lumMod val="20000"/>
                    <a:lumOff val="80000"/>
                  </a:schemeClr>
                </a:solidFill>
              </a:rPr>
              <a:t>.</a:t>
            </a:r>
          </a:p>
          <a:p>
            <a:r>
              <a:rPr lang="en-US" sz="4200" dirty="0" smtClean="0">
                <a:solidFill>
                  <a:schemeClr val="bg1">
                    <a:lumMod val="20000"/>
                    <a:lumOff val="80000"/>
                  </a:schemeClr>
                </a:solidFill>
              </a:rPr>
              <a:t>In </a:t>
            </a:r>
            <a:r>
              <a:rPr lang="en-US" sz="4200" dirty="0">
                <a:solidFill>
                  <a:schemeClr val="bg1">
                    <a:lumMod val="20000"/>
                    <a:lumOff val="80000"/>
                  </a:schemeClr>
                </a:solidFill>
              </a:rPr>
              <a:t>1969, El Salvador invaded </a:t>
            </a:r>
            <a:r>
              <a:rPr lang="en-US" sz="4200" dirty="0" smtClean="0">
                <a:solidFill>
                  <a:schemeClr val="bg1">
                    <a:lumMod val="20000"/>
                    <a:lumOff val="80000"/>
                  </a:schemeClr>
                </a:solidFill>
              </a:rPr>
              <a:t>the country of Honduras </a:t>
            </a:r>
            <a:r>
              <a:rPr lang="en-US" sz="4200" dirty="0">
                <a:solidFill>
                  <a:schemeClr val="bg1">
                    <a:lumMod val="20000"/>
                    <a:lumOff val="80000"/>
                  </a:schemeClr>
                </a:solidFill>
              </a:rPr>
              <a:t>after </a:t>
            </a:r>
            <a:r>
              <a:rPr lang="en-US" sz="4200" dirty="0" smtClean="0">
                <a:solidFill>
                  <a:schemeClr val="bg1">
                    <a:lumMod val="20000"/>
                    <a:lumOff val="80000"/>
                  </a:schemeClr>
                </a:solidFill>
              </a:rPr>
              <a:t>its landowners </a:t>
            </a:r>
            <a:r>
              <a:rPr lang="en-US" sz="4200" dirty="0">
                <a:solidFill>
                  <a:schemeClr val="bg1">
                    <a:lumMod val="20000"/>
                    <a:lumOff val="80000"/>
                  </a:schemeClr>
                </a:solidFill>
              </a:rPr>
              <a:t>deported </a:t>
            </a:r>
            <a:r>
              <a:rPr lang="en-US" sz="4200" dirty="0" smtClean="0">
                <a:solidFill>
                  <a:schemeClr val="bg1">
                    <a:lumMod val="20000"/>
                    <a:lumOff val="80000"/>
                  </a:schemeClr>
                </a:solidFill>
              </a:rPr>
              <a:t>Salvadorans</a:t>
            </a:r>
          </a:p>
          <a:p>
            <a:r>
              <a:rPr lang="en-US" sz="4200" dirty="0" smtClean="0">
                <a:solidFill>
                  <a:schemeClr val="bg1">
                    <a:lumMod val="20000"/>
                    <a:lumOff val="80000"/>
                  </a:schemeClr>
                </a:solidFill>
              </a:rPr>
              <a:t>The </a:t>
            </a:r>
            <a:r>
              <a:rPr lang="en-US" sz="4200" dirty="0">
                <a:solidFill>
                  <a:schemeClr val="bg1">
                    <a:lumMod val="20000"/>
                    <a:lumOff val="80000"/>
                  </a:schemeClr>
                </a:solidFill>
              </a:rPr>
              <a:t>four-day war became known as the “football war” because it broke </a:t>
            </a:r>
            <a:r>
              <a:rPr lang="en-US" sz="4200" dirty="0" smtClean="0">
                <a:solidFill>
                  <a:schemeClr val="bg1">
                    <a:lumMod val="20000"/>
                    <a:lumOff val="80000"/>
                  </a:schemeClr>
                </a:solidFill>
              </a:rPr>
              <a:t>while there was a soccer </a:t>
            </a:r>
            <a:r>
              <a:rPr lang="en-US" sz="4200" dirty="0">
                <a:solidFill>
                  <a:schemeClr val="bg1">
                    <a:lumMod val="20000"/>
                    <a:lumOff val="80000"/>
                  </a:schemeClr>
                </a:solidFill>
              </a:rPr>
              <a:t>game between the two countries</a:t>
            </a:r>
          </a:p>
          <a:p>
            <a:r>
              <a:rPr lang="en-US" sz="4200" dirty="0" smtClean="0">
                <a:solidFill>
                  <a:schemeClr val="bg1">
                    <a:lumMod val="20000"/>
                    <a:lumOff val="80000"/>
                  </a:schemeClr>
                </a:solidFill>
              </a:rPr>
              <a:t>Additionally, From </a:t>
            </a:r>
            <a:r>
              <a:rPr lang="en-US" sz="4200" dirty="0">
                <a:solidFill>
                  <a:schemeClr val="bg1">
                    <a:lumMod val="20000"/>
                    <a:lumOff val="80000"/>
                  </a:schemeClr>
                </a:solidFill>
              </a:rPr>
              <a:t>1931 to 1979 El Salvador was ruled by a series of military </a:t>
            </a:r>
            <a:r>
              <a:rPr lang="en-US" sz="4200" dirty="0" smtClean="0">
                <a:solidFill>
                  <a:schemeClr val="bg1">
                    <a:lumMod val="20000"/>
                    <a:lumOff val="80000"/>
                  </a:schemeClr>
                </a:solidFill>
              </a:rPr>
              <a:t>dictatorships</a:t>
            </a:r>
            <a:endParaRPr lang="en-US" sz="4200" dirty="0">
              <a:solidFill>
                <a:schemeClr val="bg1">
                  <a:lumMod val="20000"/>
                  <a:lumOff val="80000"/>
                </a:schemeClr>
              </a:solidFill>
            </a:endParaRPr>
          </a:p>
          <a:p>
            <a:pPr marL="0" indent="0">
              <a:buNone/>
            </a:pPr>
            <a:r>
              <a:rPr lang="en-US" dirty="0"/>
              <a:t/>
            </a:r>
            <a:br>
              <a:rPr lang="en-US" dirty="0"/>
            </a:br>
            <a:endParaRPr lang="en-US" dirty="0">
              <a:solidFill>
                <a:schemeClr val="bg1">
                  <a:lumMod val="20000"/>
                  <a:lumOff val="80000"/>
                </a:schemeClr>
              </a:solidFill>
            </a:endParaRPr>
          </a:p>
        </p:txBody>
      </p:sp>
      <p:sp>
        <p:nvSpPr>
          <p:cNvPr id="3" name="Title 2"/>
          <p:cNvSpPr>
            <a:spLocks noGrp="1"/>
          </p:cNvSpPr>
          <p:nvPr>
            <p:ph type="title"/>
          </p:nvPr>
        </p:nvSpPr>
        <p:spPr/>
        <p:txBody>
          <a:bodyPr>
            <a:normAutofit/>
          </a:bodyPr>
          <a:lstStyle/>
          <a:p>
            <a:r>
              <a:rPr lang="en-US" dirty="0" smtClean="0"/>
              <a:t>History</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670881">
            <a:off x="5976630" y="483902"/>
            <a:ext cx="1976437" cy="1320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4222901"/>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2358304"/>
            <a:ext cx="7848600" cy="5279496"/>
          </a:xfrm>
        </p:spPr>
        <p:txBody>
          <a:bodyPr>
            <a:normAutofit lnSpcReduction="10000"/>
          </a:bodyPr>
          <a:lstStyle/>
          <a:p>
            <a:pPr marL="0" indent="0" algn="ctr">
              <a:buNone/>
            </a:pPr>
            <a:r>
              <a:rPr lang="en-US" dirty="0" smtClean="0">
                <a:solidFill>
                  <a:schemeClr val="bg1">
                    <a:lumMod val="20000"/>
                    <a:lumOff val="80000"/>
                  </a:schemeClr>
                </a:solidFill>
              </a:rPr>
              <a:t>El Salvador is a small tropical country, and is littered with mountains, with a narrow coast line on the west. </a:t>
            </a:r>
          </a:p>
          <a:p>
            <a:r>
              <a:rPr lang="en-US" sz="2000" dirty="0">
                <a:solidFill>
                  <a:schemeClr val="bg1">
                    <a:lumMod val="20000"/>
                    <a:lumOff val="80000"/>
                  </a:schemeClr>
                </a:solidFill>
              </a:rPr>
              <a:t> 8,260 </a:t>
            </a:r>
            <a:r>
              <a:rPr lang="en-US" sz="2000" dirty="0" smtClean="0">
                <a:solidFill>
                  <a:schemeClr val="bg1">
                    <a:lumMod val="20000"/>
                    <a:lumOff val="80000"/>
                  </a:schemeClr>
                </a:solidFill>
              </a:rPr>
              <a:t>square miles</a:t>
            </a:r>
          </a:p>
          <a:p>
            <a:r>
              <a:rPr lang="en-US" sz="2000" dirty="0" smtClean="0">
                <a:solidFill>
                  <a:schemeClr val="bg1">
                    <a:lumMod val="20000"/>
                    <a:lumOff val="80000"/>
                  </a:schemeClr>
                </a:solidFill>
              </a:rPr>
              <a:t>Divided into </a:t>
            </a:r>
            <a:r>
              <a:rPr lang="en-US" sz="2000" dirty="0">
                <a:solidFill>
                  <a:schemeClr val="bg1">
                    <a:lumMod val="20000"/>
                    <a:lumOff val="80000"/>
                  </a:schemeClr>
                </a:solidFill>
              </a:rPr>
              <a:t>3</a:t>
            </a:r>
            <a:r>
              <a:rPr lang="en-US" sz="2000" dirty="0" smtClean="0">
                <a:solidFill>
                  <a:schemeClr val="bg1">
                    <a:lumMod val="20000"/>
                    <a:lumOff val="80000"/>
                  </a:schemeClr>
                </a:solidFill>
              </a:rPr>
              <a:t> regions  (</a:t>
            </a:r>
            <a:r>
              <a:rPr lang="en-US" sz="2000" dirty="0">
                <a:solidFill>
                  <a:schemeClr val="bg1">
                    <a:lumMod val="20000"/>
                    <a:lumOff val="80000"/>
                  </a:schemeClr>
                </a:solidFill>
              </a:rPr>
              <a:t>southern coastal belt, the central valleys and plateaus, and the northern </a:t>
            </a:r>
            <a:r>
              <a:rPr lang="en-US" sz="2000" dirty="0" smtClean="0">
                <a:solidFill>
                  <a:schemeClr val="bg1">
                    <a:lumMod val="20000"/>
                    <a:lumOff val="80000"/>
                  </a:schemeClr>
                </a:solidFill>
              </a:rPr>
              <a:t>mountains)</a:t>
            </a:r>
          </a:p>
          <a:p>
            <a:r>
              <a:rPr lang="en-US" sz="2000" dirty="0" smtClean="0">
                <a:solidFill>
                  <a:schemeClr val="bg1">
                    <a:lumMod val="20000"/>
                    <a:lumOff val="80000"/>
                  </a:schemeClr>
                </a:solidFill>
              </a:rPr>
              <a:t>Tropical Climate, with rainy season </a:t>
            </a:r>
          </a:p>
          <a:p>
            <a:r>
              <a:rPr lang="en-US" sz="2000" dirty="0" smtClean="0">
                <a:solidFill>
                  <a:schemeClr val="bg1">
                    <a:lumMod val="20000"/>
                    <a:lumOff val="80000"/>
                  </a:schemeClr>
                </a:solidFill>
              </a:rPr>
              <a:t>Heavy volcanic activity in the Capital, San </a:t>
            </a:r>
            <a:r>
              <a:rPr lang="en-US" sz="2000" dirty="0" smtClean="0">
                <a:solidFill>
                  <a:schemeClr val="bg1">
                    <a:lumMod val="20000"/>
                    <a:lumOff val="80000"/>
                  </a:schemeClr>
                </a:solidFill>
              </a:rPr>
              <a:t>Salvador</a:t>
            </a:r>
          </a:p>
          <a:p>
            <a:r>
              <a:rPr lang="en-US" sz="2000" dirty="0">
                <a:solidFill>
                  <a:schemeClr val="bg1">
                    <a:lumMod val="20000"/>
                    <a:lumOff val="80000"/>
                  </a:schemeClr>
                </a:solidFill>
              </a:rPr>
              <a:t>Izalco volcano was born in 1770 and is the youngest volcano in El </a:t>
            </a:r>
            <a:r>
              <a:rPr lang="en-US" sz="2000" dirty="0" smtClean="0">
                <a:solidFill>
                  <a:schemeClr val="bg1">
                    <a:lumMod val="20000"/>
                    <a:lumOff val="80000"/>
                  </a:schemeClr>
                </a:solidFill>
              </a:rPr>
              <a:t>Salvador</a:t>
            </a:r>
            <a:endParaRPr lang="en-US" sz="2000" dirty="0" smtClean="0">
              <a:solidFill>
                <a:schemeClr val="bg1">
                  <a:lumMod val="20000"/>
                  <a:lumOff val="80000"/>
                </a:schemeClr>
              </a:solidFill>
            </a:endParaRPr>
          </a:p>
          <a:p>
            <a:r>
              <a:rPr lang="en-US" sz="2000" dirty="0" smtClean="0">
                <a:solidFill>
                  <a:schemeClr val="bg1">
                    <a:lumMod val="20000"/>
                    <a:lumOff val="80000"/>
                  </a:schemeClr>
                </a:solidFill>
              </a:rPr>
              <a:t>Only Central American Country without Caribbean </a:t>
            </a:r>
          </a:p>
          <a:p>
            <a:pPr marL="0" indent="0">
              <a:buNone/>
            </a:pPr>
            <a:r>
              <a:rPr lang="en-US" sz="2000" dirty="0">
                <a:solidFill>
                  <a:schemeClr val="bg1">
                    <a:lumMod val="20000"/>
                    <a:lumOff val="80000"/>
                  </a:schemeClr>
                </a:solidFill>
              </a:rPr>
              <a:t> </a:t>
            </a:r>
            <a:r>
              <a:rPr lang="en-US" sz="2000" dirty="0" smtClean="0">
                <a:solidFill>
                  <a:schemeClr val="bg1">
                    <a:lumMod val="20000"/>
                    <a:lumOff val="80000"/>
                  </a:schemeClr>
                </a:solidFill>
              </a:rPr>
              <a:t>    Coast line  </a:t>
            </a:r>
          </a:p>
          <a:p>
            <a:r>
              <a:rPr lang="en-US" sz="2000" dirty="0" smtClean="0">
                <a:solidFill>
                  <a:schemeClr val="bg1">
                    <a:lumMod val="20000"/>
                    <a:lumOff val="80000"/>
                  </a:schemeClr>
                </a:solidFill>
              </a:rPr>
              <a:t>Environmental issues include: </a:t>
            </a:r>
            <a:r>
              <a:rPr lang="en-US" sz="2000" dirty="0">
                <a:solidFill>
                  <a:schemeClr val="bg1">
                    <a:lumMod val="20000"/>
                    <a:lumOff val="80000"/>
                  </a:schemeClr>
                </a:solidFill>
              </a:rPr>
              <a:t>deforestation; soil erosion; </a:t>
            </a:r>
            <a:endParaRPr lang="en-US" sz="2000" dirty="0" smtClean="0">
              <a:solidFill>
                <a:schemeClr val="bg1">
                  <a:lumMod val="20000"/>
                  <a:lumOff val="80000"/>
                </a:schemeClr>
              </a:solidFill>
            </a:endParaRPr>
          </a:p>
          <a:p>
            <a:pPr marL="0" indent="0">
              <a:buNone/>
            </a:pPr>
            <a:r>
              <a:rPr lang="en-US" sz="2000" dirty="0">
                <a:solidFill>
                  <a:schemeClr val="bg1">
                    <a:lumMod val="20000"/>
                    <a:lumOff val="80000"/>
                  </a:schemeClr>
                </a:solidFill>
              </a:rPr>
              <a:t> </a:t>
            </a:r>
            <a:r>
              <a:rPr lang="en-US" sz="2000" dirty="0" smtClean="0">
                <a:solidFill>
                  <a:schemeClr val="bg1">
                    <a:lumMod val="20000"/>
                    <a:lumOff val="80000"/>
                  </a:schemeClr>
                </a:solidFill>
              </a:rPr>
              <a:t>    water </a:t>
            </a:r>
            <a:r>
              <a:rPr lang="en-US" sz="2000" dirty="0">
                <a:solidFill>
                  <a:schemeClr val="bg1">
                    <a:lumMod val="20000"/>
                    <a:lumOff val="80000"/>
                  </a:schemeClr>
                </a:solidFill>
              </a:rPr>
              <a:t>pollution; contamination of soils from disposal of </a:t>
            </a:r>
            <a:r>
              <a:rPr lang="en-US" sz="2000" dirty="0" smtClean="0">
                <a:solidFill>
                  <a:schemeClr val="bg1">
                    <a:lumMod val="20000"/>
                    <a:lumOff val="80000"/>
                  </a:schemeClr>
                </a:solidFill>
              </a:rPr>
              <a:t>toxic waste</a:t>
            </a:r>
            <a:r>
              <a:rPr lang="en-US" dirty="0"/>
              <a:t/>
            </a:r>
            <a:br>
              <a:rPr lang="en-US" dirty="0"/>
            </a:br>
            <a:r>
              <a:rPr lang="en-US" dirty="0"/>
              <a:t/>
            </a:r>
            <a:br>
              <a:rPr lang="en-US" dirty="0"/>
            </a:br>
            <a:endParaRPr lang="en-US" dirty="0">
              <a:solidFill>
                <a:schemeClr val="bg1">
                  <a:lumMod val="20000"/>
                  <a:lumOff val="80000"/>
                </a:schemeClr>
              </a:solidFill>
            </a:endParaRPr>
          </a:p>
        </p:txBody>
      </p:sp>
      <p:sp>
        <p:nvSpPr>
          <p:cNvPr id="3" name="Title 2"/>
          <p:cNvSpPr>
            <a:spLocks noGrp="1"/>
          </p:cNvSpPr>
          <p:nvPr>
            <p:ph type="title"/>
          </p:nvPr>
        </p:nvSpPr>
        <p:spPr/>
        <p:txBody>
          <a:bodyPr/>
          <a:lstStyle/>
          <a:p>
            <a:r>
              <a:rPr lang="en-US" dirty="0" smtClean="0"/>
              <a:t>Geography </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431619">
            <a:off x="767198" y="419367"/>
            <a:ext cx="2287405" cy="150509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5" name="TextBox 4"/>
          <p:cNvSpPr txBox="1"/>
          <p:nvPr/>
        </p:nvSpPr>
        <p:spPr>
          <a:xfrm rot="21322127">
            <a:off x="1078726" y="1902027"/>
            <a:ext cx="1828800" cy="369332"/>
          </a:xfrm>
          <a:prstGeom prst="rect">
            <a:avLst/>
          </a:prstGeom>
          <a:noFill/>
        </p:spPr>
        <p:txBody>
          <a:bodyPr wrap="square" rtlCol="0">
            <a:spAutoFit/>
          </a:bodyPr>
          <a:lstStyle/>
          <a:p>
            <a:r>
              <a:rPr lang="en-US" dirty="0">
                <a:solidFill>
                  <a:schemeClr val="bg1">
                    <a:lumMod val="20000"/>
                    <a:lumOff val="80000"/>
                  </a:schemeClr>
                </a:solidFill>
              </a:rPr>
              <a:t>Izalco volcano</a:t>
            </a:r>
            <a:endParaRPr lang="en-US" dirty="0"/>
          </a:p>
        </p:txBody>
      </p:sp>
    </p:spTree>
    <p:extLst>
      <p:ext uri="{BB962C8B-B14F-4D97-AF65-F5344CB8AC3E}">
        <p14:creationId xmlns:p14="http://schemas.microsoft.com/office/powerpoint/2010/main" val="420308376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38400"/>
            <a:ext cx="7509933" cy="3687763"/>
          </a:xfrm>
        </p:spPr>
        <p:txBody>
          <a:bodyPr/>
          <a:lstStyle/>
          <a:p>
            <a:pPr marL="0" indent="0">
              <a:buNone/>
            </a:pPr>
            <a:r>
              <a:rPr lang="en-US" dirty="0" smtClean="0">
                <a:solidFill>
                  <a:schemeClr val="bg1">
                    <a:lumMod val="20000"/>
                    <a:lumOff val="80000"/>
                  </a:schemeClr>
                </a:solidFill>
              </a:rPr>
              <a:t>The Culture of </a:t>
            </a:r>
            <a:r>
              <a:rPr lang="en-US" dirty="0">
                <a:solidFill>
                  <a:schemeClr val="bg1">
                    <a:lumMod val="20000"/>
                    <a:lumOff val="80000"/>
                  </a:schemeClr>
                </a:solidFill>
              </a:rPr>
              <a:t>the typical </a:t>
            </a:r>
            <a:r>
              <a:rPr lang="en-US" dirty="0" smtClean="0">
                <a:solidFill>
                  <a:schemeClr val="bg1">
                    <a:lumMod val="20000"/>
                    <a:lumOff val="80000"/>
                  </a:schemeClr>
                </a:solidFill>
              </a:rPr>
              <a:t>Salvadoran is one which is diverse and rich. </a:t>
            </a:r>
          </a:p>
          <a:p>
            <a:r>
              <a:rPr lang="en-US" sz="2000" dirty="0" smtClean="0">
                <a:solidFill>
                  <a:schemeClr val="bg1">
                    <a:lumMod val="20000"/>
                    <a:lumOff val="80000"/>
                  </a:schemeClr>
                </a:solidFill>
              </a:rPr>
              <a:t>Official language is Spanish, but native tongues are often spoken</a:t>
            </a:r>
          </a:p>
          <a:p>
            <a:r>
              <a:rPr lang="en-US" sz="2000" dirty="0" smtClean="0">
                <a:solidFill>
                  <a:schemeClr val="bg1">
                    <a:lumMod val="20000"/>
                    <a:lumOff val="80000"/>
                  </a:schemeClr>
                </a:solidFill>
              </a:rPr>
              <a:t>Major ethnic group is Mestizo (86.3</a:t>
            </a:r>
            <a:r>
              <a:rPr lang="en-US" sz="2000" dirty="0">
                <a:solidFill>
                  <a:schemeClr val="bg1">
                    <a:lumMod val="20000"/>
                    <a:lumOff val="80000"/>
                  </a:schemeClr>
                </a:solidFill>
              </a:rPr>
              <a:t>%</a:t>
            </a:r>
            <a:r>
              <a:rPr lang="en-US" sz="2000" dirty="0" smtClean="0">
                <a:solidFill>
                  <a:schemeClr val="bg1">
                    <a:lumMod val="20000"/>
                    <a:lumOff val="80000"/>
                  </a:schemeClr>
                </a:solidFill>
              </a:rPr>
              <a:t> )</a:t>
            </a:r>
          </a:p>
          <a:p>
            <a:r>
              <a:rPr lang="en-US" sz="2000" dirty="0" smtClean="0">
                <a:solidFill>
                  <a:schemeClr val="bg1">
                    <a:lumMod val="20000"/>
                    <a:lumOff val="80000"/>
                  </a:schemeClr>
                </a:solidFill>
              </a:rPr>
              <a:t>Major Religions are Roman Catholic (57.1%), and </a:t>
            </a:r>
            <a:r>
              <a:rPr lang="en-US" sz="2000" dirty="0">
                <a:solidFill>
                  <a:schemeClr val="bg1">
                    <a:lumMod val="20000"/>
                    <a:lumOff val="80000"/>
                  </a:schemeClr>
                </a:solidFill>
              </a:rPr>
              <a:t>Protestant </a:t>
            </a:r>
            <a:r>
              <a:rPr lang="en-US" sz="2000" dirty="0" smtClean="0">
                <a:solidFill>
                  <a:schemeClr val="bg1">
                    <a:lumMod val="20000"/>
                    <a:lumOff val="80000"/>
                  </a:schemeClr>
                </a:solidFill>
              </a:rPr>
              <a:t>(21.2%) </a:t>
            </a:r>
          </a:p>
          <a:p>
            <a:r>
              <a:rPr lang="en-US" sz="2000" dirty="0" smtClean="0">
                <a:solidFill>
                  <a:schemeClr val="bg1">
                    <a:lumMod val="20000"/>
                    <a:lumOff val="80000"/>
                  </a:schemeClr>
                </a:solidFill>
              </a:rPr>
              <a:t>Corn is a staple diet of this region and eaten with almost every meal</a:t>
            </a:r>
          </a:p>
          <a:p>
            <a:r>
              <a:rPr lang="en-US" sz="2000" dirty="0" smtClean="0">
                <a:solidFill>
                  <a:schemeClr val="bg1">
                    <a:lumMod val="20000"/>
                    <a:lumOff val="80000"/>
                  </a:schemeClr>
                </a:solidFill>
              </a:rPr>
              <a:t>Most Salvadorans are very poor subsistence farmers, but there  is limited commercial farming                                                                                                                                                                                                                                                                                                                                                                                                              </a:t>
            </a:r>
          </a:p>
          <a:p>
            <a:pPr marL="0" indent="0">
              <a:buNone/>
            </a:pPr>
            <a:endParaRPr lang="en-US" dirty="0" smtClean="0">
              <a:solidFill>
                <a:schemeClr val="bg1">
                  <a:lumMod val="20000"/>
                  <a:lumOff val="80000"/>
                </a:schemeClr>
              </a:solidFill>
            </a:endParaRPr>
          </a:p>
          <a:p>
            <a:pPr>
              <a:buFont typeface="Wingdings" panose="05000000000000000000" pitchFamily="2" charset="2"/>
              <a:buChar char="v"/>
            </a:pPr>
            <a:endParaRPr lang="en-US" dirty="0">
              <a:solidFill>
                <a:schemeClr val="bg1">
                  <a:lumMod val="20000"/>
                  <a:lumOff val="80000"/>
                </a:schemeClr>
              </a:solidFill>
            </a:endParaRPr>
          </a:p>
        </p:txBody>
      </p:sp>
      <p:sp>
        <p:nvSpPr>
          <p:cNvPr id="3" name="Title 2"/>
          <p:cNvSpPr>
            <a:spLocks noGrp="1"/>
          </p:cNvSpPr>
          <p:nvPr>
            <p:ph type="title"/>
          </p:nvPr>
        </p:nvSpPr>
        <p:spPr/>
        <p:txBody>
          <a:bodyPr/>
          <a:lstStyle/>
          <a:p>
            <a:r>
              <a:rPr lang="en-US" dirty="0" smtClean="0"/>
              <a:t>Culture </a:t>
            </a:r>
            <a:endParaRPr lang="en-US" dirty="0"/>
          </a:p>
        </p:txBody>
      </p:sp>
      <p:pic>
        <p:nvPicPr>
          <p:cNvPr id="1026" name="Picture 2" descr="http://letsgethomeyhomies.files.wordpress.com/2010/08/cor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61364">
            <a:off x="6539636" y="846667"/>
            <a:ext cx="2133600" cy="142442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11564373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2438400"/>
            <a:ext cx="7408333" cy="4191000"/>
          </a:xfrm>
        </p:spPr>
        <p:txBody>
          <a:bodyPr>
            <a:normAutofit fontScale="47500" lnSpcReduction="20000"/>
          </a:bodyPr>
          <a:lstStyle/>
          <a:p>
            <a:pPr marL="0" indent="0">
              <a:buNone/>
            </a:pPr>
            <a:r>
              <a:rPr lang="en-US" sz="4800" dirty="0">
                <a:solidFill>
                  <a:schemeClr val="bg1">
                    <a:lumMod val="20000"/>
                    <a:lumOff val="80000"/>
                  </a:schemeClr>
                </a:solidFill>
              </a:rPr>
              <a:t>The smallest country in Central </a:t>
            </a:r>
            <a:r>
              <a:rPr lang="en-US" sz="4800" dirty="0" smtClean="0">
                <a:solidFill>
                  <a:schemeClr val="bg1">
                    <a:lumMod val="20000"/>
                    <a:lumOff val="80000"/>
                  </a:schemeClr>
                </a:solidFill>
              </a:rPr>
              <a:t>America, </a:t>
            </a:r>
            <a:r>
              <a:rPr lang="en-US" sz="4800" dirty="0">
                <a:solidFill>
                  <a:schemeClr val="bg1">
                    <a:lumMod val="20000"/>
                    <a:lumOff val="80000"/>
                  </a:schemeClr>
                </a:solidFill>
              </a:rPr>
              <a:t>El Salvador has the third largest economy in the region</a:t>
            </a:r>
            <a:r>
              <a:rPr lang="en-US" sz="4800" dirty="0" smtClean="0">
                <a:solidFill>
                  <a:schemeClr val="bg1">
                    <a:lumMod val="20000"/>
                    <a:lumOff val="80000"/>
                  </a:schemeClr>
                </a:solidFill>
              </a:rPr>
              <a:t>.</a:t>
            </a:r>
            <a:endParaRPr lang="en-US" sz="5100" dirty="0" smtClean="0">
              <a:solidFill>
                <a:schemeClr val="bg1">
                  <a:lumMod val="20000"/>
                  <a:lumOff val="80000"/>
                </a:schemeClr>
              </a:solidFill>
            </a:endParaRPr>
          </a:p>
          <a:p>
            <a:r>
              <a:rPr lang="en-US" sz="4400" dirty="0" smtClean="0">
                <a:solidFill>
                  <a:schemeClr val="bg1">
                    <a:lumMod val="20000"/>
                    <a:lumOff val="80000"/>
                  </a:schemeClr>
                </a:solidFill>
              </a:rPr>
              <a:t>El </a:t>
            </a:r>
            <a:r>
              <a:rPr lang="en-US" sz="4400" dirty="0">
                <a:solidFill>
                  <a:schemeClr val="bg1">
                    <a:lumMod val="20000"/>
                    <a:lumOff val="80000"/>
                  </a:schemeClr>
                </a:solidFill>
              </a:rPr>
              <a:t>Salvador was the first country to </a:t>
            </a:r>
            <a:r>
              <a:rPr lang="en-US" sz="4400" dirty="0" smtClean="0">
                <a:solidFill>
                  <a:schemeClr val="bg1">
                    <a:lumMod val="20000"/>
                    <a:lumOff val="80000"/>
                  </a:schemeClr>
                </a:solidFill>
              </a:rPr>
              <a:t>except the </a:t>
            </a:r>
            <a:r>
              <a:rPr lang="en-US" sz="4400" dirty="0">
                <a:solidFill>
                  <a:schemeClr val="bg1">
                    <a:lumMod val="20000"/>
                    <a:lumOff val="80000"/>
                  </a:schemeClr>
                </a:solidFill>
              </a:rPr>
              <a:t>Dominican Republic-Central American Free Trade Agreement </a:t>
            </a:r>
            <a:endParaRPr lang="en-US" sz="4400" dirty="0" smtClean="0">
              <a:solidFill>
                <a:schemeClr val="bg1">
                  <a:lumMod val="20000"/>
                  <a:lumOff val="80000"/>
                </a:schemeClr>
              </a:solidFill>
            </a:endParaRPr>
          </a:p>
          <a:p>
            <a:r>
              <a:rPr lang="en-US" sz="4400" dirty="0">
                <a:solidFill>
                  <a:schemeClr val="bg1">
                    <a:lumMod val="20000"/>
                    <a:lumOff val="80000"/>
                  </a:schemeClr>
                </a:solidFill>
              </a:rPr>
              <a:t>I</a:t>
            </a:r>
            <a:r>
              <a:rPr lang="en-US" sz="4400" dirty="0" smtClean="0">
                <a:solidFill>
                  <a:schemeClr val="bg1">
                    <a:lumMod val="20000"/>
                    <a:lumOff val="80000"/>
                  </a:schemeClr>
                </a:solidFill>
              </a:rPr>
              <a:t>ncreased </a:t>
            </a:r>
            <a:r>
              <a:rPr lang="en-US" sz="4400" dirty="0" smtClean="0">
                <a:solidFill>
                  <a:schemeClr val="bg1">
                    <a:lumMod val="20000"/>
                    <a:lumOff val="80000"/>
                  </a:schemeClr>
                </a:solidFill>
              </a:rPr>
              <a:t>the </a:t>
            </a:r>
            <a:r>
              <a:rPr lang="en-US" sz="4400" dirty="0">
                <a:solidFill>
                  <a:schemeClr val="bg1">
                    <a:lumMod val="20000"/>
                    <a:lumOff val="80000"/>
                  </a:schemeClr>
                </a:solidFill>
              </a:rPr>
              <a:t>export of processed foods, sugar, and </a:t>
            </a:r>
            <a:r>
              <a:rPr lang="en-US" sz="4400" dirty="0" smtClean="0">
                <a:solidFill>
                  <a:schemeClr val="bg1">
                    <a:lumMod val="20000"/>
                    <a:lumOff val="80000"/>
                  </a:schemeClr>
                </a:solidFill>
              </a:rPr>
              <a:t>ethanol. </a:t>
            </a:r>
          </a:p>
          <a:p>
            <a:r>
              <a:rPr lang="en-US" sz="4400" dirty="0">
                <a:solidFill>
                  <a:schemeClr val="bg1">
                    <a:lumMod val="20000"/>
                    <a:lumOff val="80000"/>
                  </a:schemeClr>
                </a:solidFill>
              </a:rPr>
              <a:t>D</a:t>
            </a:r>
            <a:r>
              <a:rPr lang="en-US" sz="4400" dirty="0" smtClean="0">
                <a:solidFill>
                  <a:schemeClr val="bg1">
                    <a:lumMod val="20000"/>
                    <a:lumOff val="80000"/>
                  </a:schemeClr>
                </a:solidFill>
              </a:rPr>
              <a:t>ebt </a:t>
            </a:r>
            <a:r>
              <a:rPr lang="en-US" sz="4400" dirty="0">
                <a:solidFill>
                  <a:schemeClr val="bg1">
                    <a:lumMod val="20000"/>
                    <a:lumOff val="80000"/>
                  </a:schemeClr>
                </a:solidFill>
              </a:rPr>
              <a:t>has been </a:t>
            </a:r>
            <a:r>
              <a:rPr lang="en-US" sz="4400" dirty="0" smtClean="0">
                <a:solidFill>
                  <a:schemeClr val="bg1">
                    <a:lumMod val="20000"/>
                    <a:lumOff val="80000"/>
                  </a:schemeClr>
                </a:solidFill>
              </a:rPr>
              <a:t>growing over </a:t>
            </a:r>
            <a:r>
              <a:rPr lang="en-US" sz="4400" dirty="0">
                <a:solidFill>
                  <a:schemeClr val="bg1">
                    <a:lumMod val="20000"/>
                    <a:lumOff val="80000"/>
                  </a:schemeClr>
                </a:solidFill>
              </a:rPr>
              <a:t>the last several </a:t>
            </a:r>
            <a:r>
              <a:rPr lang="en-US" sz="4400" dirty="0" smtClean="0">
                <a:solidFill>
                  <a:schemeClr val="bg1">
                    <a:lumMod val="20000"/>
                    <a:lumOff val="80000"/>
                  </a:schemeClr>
                </a:solidFill>
              </a:rPr>
              <a:t>years.</a:t>
            </a:r>
          </a:p>
          <a:p>
            <a:r>
              <a:rPr lang="en-US" sz="4400" dirty="0" smtClean="0">
                <a:solidFill>
                  <a:schemeClr val="bg1">
                    <a:lumMod val="20000"/>
                    <a:lumOff val="80000"/>
                  </a:schemeClr>
                </a:solidFill>
              </a:rPr>
              <a:t>El </a:t>
            </a:r>
            <a:r>
              <a:rPr lang="en-US" sz="4400" dirty="0">
                <a:solidFill>
                  <a:schemeClr val="bg1">
                    <a:lumMod val="20000"/>
                    <a:lumOff val="80000"/>
                  </a:schemeClr>
                </a:solidFill>
              </a:rPr>
              <a:t>Salvador was awarded a $277 million compact </a:t>
            </a:r>
            <a:r>
              <a:rPr lang="en-US" sz="4400" dirty="0" smtClean="0">
                <a:solidFill>
                  <a:schemeClr val="bg1">
                    <a:lumMod val="20000"/>
                    <a:lumOff val="80000"/>
                  </a:schemeClr>
                </a:solidFill>
              </a:rPr>
              <a:t>with the </a:t>
            </a:r>
            <a:r>
              <a:rPr lang="en-US" sz="4400" dirty="0">
                <a:solidFill>
                  <a:schemeClr val="bg1">
                    <a:lumMod val="20000"/>
                    <a:lumOff val="80000"/>
                  </a:schemeClr>
                </a:solidFill>
              </a:rPr>
              <a:t>Millennium Challenge Corporation (MCC) </a:t>
            </a:r>
            <a:endParaRPr lang="en-US" sz="4400" dirty="0" smtClean="0">
              <a:solidFill>
                <a:schemeClr val="bg1">
                  <a:lumMod val="20000"/>
                  <a:lumOff val="80000"/>
                </a:schemeClr>
              </a:solidFill>
            </a:endParaRPr>
          </a:p>
          <a:p>
            <a:r>
              <a:rPr lang="en-US" sz="4400" dirty="0" smtClean="0">
                <a:solidFill>
                  <a:schemeClr val="bg1">
                    <a:lumMod val="20000"/>
                    <a:lumOff val="80000"/>
                  </a:schemeClr>
                </a:solidFill>
              </a:rPr>
              <a:t>In </a:t>
            </a:r>
            <a:r>
              <a:rPr lang="en-US" sz="4400" dirty="0" smtClean="0">
                <a:solidFill>
                  <a:schemeClr val="bg1">
                    <a:lumMod val="20000"/>
                    <a:lumOff val="80000"/>
                  </a:schemeClr>
                </a:solidFill>
              </a:rPr>
              <a:t>northern </a:t>
            </a:r>
            <a:r>
              <a:rPr lang="en-US" sz="4400" dirty="0">
                <a:solidFill>
                  <a:schemeClr val="bg1">
                    <a:lumMod val="20000"/>
                    <a:lumOff val="80000"/>
                  </a:schemeClr>
                </a:solidFill>
              </a:rPr>
              <a:t>region, </a:t>
            </a:r>
            <a:r>
              <a:rPr lang="en-US" sz="4400" dirty="0" smtClean="0">
                <a:solidFill>
                  <a:schemeClr val="bg1">
                    <a:lumMod val="20000"/>
                    <a:lumOff val="80000"/>
                  </a:schemeClr>
                </a:solidFill>
              </a:rPr>
              <a:t>a conflict </a:t>
            </a:r>
            <a:r>
              <a:rPr lang="en-US" sz="4400" dirty="0">
                <a:solidFill>
                  <a:schemeClr val="bg1">
                    <a:lumMod val="20000"/>
                    <a:lumOff val="80000"/>
                  </a:schemeClr>
                </a:solidFill>
              </a:rPr>
              <a:t>zone during </a:t>
            </a:r>
            <a:r>
              <a:rPr lang="en-US" sz="4400" dirty="0" smtClean="0">
                <a:solidFill>
                  <a:schemeClr val="bg1">
                    <a:lumMod val="20000"/>
                    <a:lumOff val="80000"/>
                  </a:schemeClr>
                </a:solidFill>
              </a:rPr>
              <a:t>their </a:t>
            </a:r>
            <a:r>
              <a:rPr lang="en-US" sz="4400" dirty="0">
                <a:solidFill>
                  <a:schemeClr val="bg1">
                    <a:lumMod val="20000"/>
                    <a:lumOff val="80000"/>
                  </a:schemeClr>
                </a:solidFill>
              </a:rPr>
              <a:t>civil war, through investments in education, public </a:t>
            </a:r>
            <a:r>
              <a:rPr lang="en-US" sz="4400" dirty="0" smtClean="0">
                <a:solidFill>
                  <a:schemeClr val="bg1">
                    <a:lumMod val="20000"/>
                    <a:lumOff val="80000"/>
                  </a:schemeClr>
                </a:solidFill>
              </a:rPr>
              <a:t>services, </a:t>
            </a:r>
            <a:r>
              <a:rPr lang="en-US" sz="4400" dirty="0">
                <a:solidFill>
                  <a:schemeClr val="bg1">
                    <a:lumMod val="20000"/>
                    <a:lumOff val="80000"/>
                  </a:schemeClr>
                </a:solidFill>
              </a:rPr>
              <a:t>and transportation </a:t>
            </a:r>
            <a:r>
              <a:rPr lang="en-US" sz="4400" dirty="0" smtClean="0">
                <a:solidFill>
                  <a:schemeClr val="bg1">
                    <a:lumMod val="20000"/>
                    <a:lumOff val="80000"/>
                  </a:schemeClr>
                </a:solidFill>
              </a:rPr>
              <a:t>infrastructure</a:t>
            </a:r>
            <a:r>
              <a:rPr lang="en-US" sz="4400" dirty="0">
                <a:solidFill>
                  <a:schemeClr val="bg1">
                    <a:lumMod val="20000"/>
                    <a:lumOff val="80000"/>
                  </a:schemeClr>
                </a:solidFill>
              </a:rPr>
              <a:t> </a:t>
            </a:r>
            <a:r>
              <a:rPr lang="en-US" sz="4400" dirty="0" smtClean="0">
                <a:solidFill>
                  <a:schemeClr val="bg1">
                    <a:lumMod val="20000"/>
                    <a:lumOff val="80000"/>
                  </a:schemeClr>
                </a:solidFill>
              </a:rPr>
              <a:t>has increased once again</a:t>
            </a:r>
          </a:p>
          <a:p>
            <a:r>
              <a:rPr lang="en-US" sz="4400" dirty="0" smtClean="0">
                <a:solidFill>
                  <a:schemeClr val="bg1">
                    <a:lumMod val="20000"/>
                    <a:lumOff val="80000"/>
                  </a:schemeClr>
                </a:solidFill>
              </a:rPr>
              <a:t>The Peso is the countries official  Currency  </a:t>
            </a:r>
            <a:endParaRPr lang="en-US" sz="4400" dirty="0">
              <a:solidFill>
                <a:schemeClr val="bg1">
                  <a:lumMod val="20000"/>
                  <a:lumOff val="80000"/>
                </a:schemeClr>
              </a:solidFill>
            </a:endParaRPr>
          </a:p>
        </p:txBody>
      </p:sp>
      <p:sp>
        <p:nvSpPr>
          <p:cNvPr id="3" name="Title 2"/>
          <p:cNvSpPr>
            <a:spLocks noGrp="1"/>
          </p:cNvSpPr>
          <p:nvPr>
            <p:ph type="title"/>
          </p:nvPr>
        </p:nvSpPr>
        <p:spPr>
          <a:xfrm>
            <a:off x="457200" y="320258"/>
            <a:ext cx="8229600" cy="1252728"/>
          </a:xfrm>
        </p:spPr>
        <p:txBody>
          <a:bodyPr>
            <a:normAutofit/>
          </a:bodyPr>
          <a:lstStyle/>
          <a:p>
            <a:r>
              <a:rPr lang="en-US" dirty="0" smtClean="0"/>
              <a:t>Economy</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431918">
            <a:off x="1320014" y="495348"/>
            <a:ext cx="1600200" cy="1600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75192140"/>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408333" cy="3611563"/>
          </a:xfrm>
        </p:spPr>
        <p:txBody>
          <a:bodyPr>
            <a:normAutofit fontScale="92500" lnSpcReduction="10000"/>
          </a:bodyPr>
          <a:lstStyle/>
          <a:p>
            <a:r>
              <a:rPr lang="en-US" dirty="0">
                <a:solidFill>
                  <a:schemeClr val="bg1">
                    <a:lumMod val="20000"/>
                    <a:lumOff val="80000"/>
                  </a:schemeClr>
                </a:solidFill>
              </a:rPr>
              <a:t>El Salvador has a tropical climate with </a:t>
            </a:r>
            <a:r>
              <a:rPr lang="en-US" dirty="0" smtClean="0">
                <a:solidFill>
                  <a:schemeClr val="bg1">
                    <a:lumMod val="20000"/>
                    <a:lumOff val="80000"/>
                  </a:schemeClr>
                </a:solidFill>
              </a:rPr>
              <a:t>separate wet </a:t>
            </a:r>
            <a:r>
              <a:rPr lang="en-US" dirty="0">
                <a:solidFill>
                  <a:schemeClr val="bg1">
                    <a:lumMod val="20000"/>
                    <a:lumOff val="80000"/>
                  </a:schemeClr>
                </a:solidFill>
              </a:rPr>
              <a:t>and dry </a:t>
            </a:r>
            <a:r>
              <a:rPr lang="en-US" dirty="0" smtClean="0">
                <a:solidFill>
                  <a:schemeClr val="bg1">
                    <a:lumMod val="20000"/>
                    <a:lumOff val="80000"/>
                  </a:schemeClr>
                </a:solidFill>
              </a:rPr>
              <a:t>seasons</a:t>
            </a:r>
          </a:p>
          <a:p>
            <a:r>
              <a:rPr lang="en-US" dirty="0">
                <a:solidFill>
                  <a:schemeClr val="bg1">
                    <a:lumMod val="20000"/>
                    <a:lumOff val="80000"/>
                  </a:schemeClr>
                </a:solidFill>
              </a:rPr>
              <a:t>Temperatures </a:t>
            </a:r>
            <a:r>
              <a:rPr lang="en-US" dirty="0" smtClean="0">
                <a:solidFill>
                  <a:schemeClr val="bg1">
                    <a:lumMod val="20000"/>
                    <a:lumOff val="80000"/>
                  </a:schemeClr>
                </a:solidFill>
              </a:rPr>
              <a:t>change mostly with </a:t>
            </a:r>
            <a:r>
              <a:rPr lang="en-US" dirty="0">
                <a:solidFill>
                  <a:schemeClr val="bg1">
                    <a:lumMod val="20000"/>
                    <a:lumOff val="80000"/>
                  </a:schemeClr>
                </a:solidFill>
              </a:rPr>
              <a:t>elevation and show little seasonal change. </a:t>
            </a:r>
            <a:endParaRPr lang="en-US" dirty="0" smtClean="0">
              <a:solidFill>
                <a:schemeClr val="bg1">
                  <a:lumMod val="20000"/>
                  <a:lumOff val="80000"/>
                </a:schemeClr>
              </a:solidFill>
            </a:endParaRPr>
          </a:p>
          <a:p>
            <a:r>
              <a:rPr lang="en-US" dirty="0" smtClean="0">
                <a:solidFill>
                  <a:schemeClr val="bg1">
                    <a:lumMod val="20000"/>
                    <a:lumOff val="80000"/>
                  </a:schemeClr>
                </a:solidFill>
              </a:rPr>
              <a:t>The </a:t>
            </a:r>
            <a:r>
              <a:rPr lang="en-US" dirty="0">
                <a:solidFill>
                  <a:schemeClr val="bg1">
                    <a:lumMod val="20000"/>
                    <a:lumOff val="80000"/>
                  </a:schemeClr>
                </a:solidFill>
              </a:rPr>
              <a:t>Pacific lowlands </a:t>
            </a:r>
            <a:r>
              <a:rPr lang="en-US" dirty="0" smtClean="0">
                <a:solidFill>
                  <a:schemeClr val="bg1">
                    <a:lumMod val="20000"/>
                    <a:lumOff val="80000"/>
                  </a:schemeClr>
                </a:solidFill>
              </a:rPr>
              <a:t>are the hottest, and the </a:t>
            </a:r>
            <a:r>
              <a:rPr lang="en-US" dirty="0">
                <a:solidFill>
                  <a:schemeClr val="bg1">
                    <a:lumMod val="20000"/>
                    <a:lumOff val="80000"/>
                  </a:schemeClr>
                </a:solidFill>
              </a:rPr>
              <a:t>central plateau and mountain areas </a:t>
            </a:r>
            <a:r>
              <a:rPr lang="en-US" dirty="0" smtClean="0">
                <a:solidFill>
                  <a:schemeClr val="bg1">
                    <a:lumMod val="20000"/>
                    <a:lumOff val="80000"/>
                  </a:schemeClr>
                </a:solidFill>
              </a:rPr>
              <a:t>are colder </a:t>
            </a:r>
          </a:p>
          <a:p>
            <a:r>
              <a:rPr lang="en-US" dirty="0" smtClean="0">
                <a:solidFill>
                  <a:schemeClr val="bg1">
                    <a:lumMod val="20000"/>
                    <a:lumOff val="80000"/>
                  </a:schemeClr>
                </a:solidFill>
              </a:rPr>
              <a:t>The </a:t>
            </a:r>
            <a:r>
              <a:rPr lang="en-US" dirty="0">
                <a:solidFill>
                  <a:schemeClr val="bg1">
                    <a:lumMod val="20000"/>
                    <a:lumOff val="80000"/>
                  </a:schemeClr>
                </a:solidFill>
              </a:rPr>
              <a:t>rainy </a:t>
            </a:r>
            <a:r>
              <a:rPr lang="en-US" dirty="0" smtClean="0">
                <a:solidFill>
                  <a:schemeClr val="bg1">
                    <a:lumMod val="20000"/>
                    <a:lumOff val="80000"/>
                  </a:schemeClr>
                </a:solidFill>
              </a:rPr>
              <a:t>season, </a:t>
            </a:r>
            <a:r>
              <a:rPr lang="en-US" i="1" dirty="0" err="1" smtClean="0">
                <a:solidFill>
                  <a:schemeClr val="bg1">
                    <a:lumMod val="20000"/>
                    <a:lumOff val="80000"/>
                  </a:schemeClr>
                </a:solidFill>
              </a:rPr>
              <a:t>invierno</a:t>
            </a:r>
            <a:r>
              <a:rPr lang="en-US" dirty="0">
                <a:solidFill>
                  <a:schemeClr val="bg1">
                    <a:lumMod val="20000"/>
                    <a:lumOff val="80000"/>
                  </a:schemeClr>
                </a:solidFill>
              </a:rPr>
              <a:t>, or </a:t>
            </a:r>
            <a:r>
              <a:rPr lang="en-US" dirty="0" smtClean="0">
                <a:solidFill>
                  <a:schemeClr val="bg1">
                    <a:lumMod val="20000"/>
                    <a:lumOff val="80000"/>
                  </a:schemeClr>
                </a:solidFill>
              </a:rPr>
              <a:t>winter in English, </a:t>
            </a:r>
            <a:r>
              <a:rPr lang="en-US" dirty="0">
                <a:solidFill>
                  <a:schemeClr val="bg1">
                    <a:lumMod val="20000"/>
                    <a:lumOff val="80000"/>
                  </a:schemeClr>
                </a:solidFill>
              </a:rPr>
              <a:t>extends </a:t>
            </a:r>
            <a:r>
              <a:rPr lang="en-US" dirty="0" smtClean="0">
                <a:solidFill>
                  <a:schemeClr val="bg1">
                    <a:lumMod val="20000"/>
                    <a:lumOff val="80000"/>
                  </a:schemeClr>
                </a:solidFill>
              </a:rPr>
              <a:t>from the months </a:t>
            </a:r>
            <a:r>
              <a:rPr lang="en-US" dirty="0">
                <a:solidFill>
                  <a:schemeClr val="bg1">
                    <a:lumMod val="20000"/>
                    <a:lumOff val="80000"/>
                  </a:schemeClr>
                </a:solidFill>
              </a:rPr>
              <a:t>May to </a:t>
            </a:r>
            <a:r>
              <a:rPr lang="en-US" dirty="0" smtClean="0">
                <a:solidFill>
                  <a:schemeClr val="bg1">
                    <a:lumMod val="20000"/>
                    <a:lumOff val="80000"/>
                  </a:schemeClr>
                </a:solidFill>
              </a:rPr>
              <a:t>October</a:t>
            </a:r>
          </a:p>
          <a:p>
            <a:r>
              <a:rPr lang="en-US" dirty="0">
                <a:solidFill>
                  <a:schemeClr val="bg1">
                    <a:lumMod val="20000"/>
                    <a:lumOff val="80000"/>
                  </a:schemeClr>
                </a:solidFill>
              </a:rPr>
              <a:t>The Pacific lowlands are the hottest region, with annual averages ranging from 25°C to </a:t>
            </a:r>
            <a:r>
              <a:rPr lang="en-US" dirty="0" smtClean="0">
                <a:solidFill>
                  <a:schemeClr val="bg1">
                    <a:lumMod val="20000"/>
                    <a:lumOff val="80000"/>
                  </a:schemeClr>
                </a:solidFill>
              </a:rPr>
              <a:t>29°C or around 82°F</a:t>
            </a:r>
            <a:endParaRPr lang="en-US" dirty="0">
              <a:solidFill>
                <a:schemeClr val="bg1">
                  <a:lumMod val="20000"/>
                  <a:lumOff val="80000"/>
                </a:schemeClr>
              </a:solidFill>
            </a:endParaRPr>
          </a:p>
        </p:txBody>
      </p:sp>
      <p:sp>
        <p:nvSpPr>
          <p:cNvPr id="3" name="Title 2"/>
          <p:cNvSpPr>
            <a:spLocks noGrp="1"/>
          </p:cNvSpPr>
          <p:nvPr>
            <p:ph type="title"/>
          </p:nvPr>
        </p:nvSpPr>
        <p:spPr/>
        <p:txBody>
          <a:bodyPr/>
          <a:lstStyle/>
          <a:p>
            <a:r>
              <a:rPr lang="en-US" dirty="0" smtClean="0"/>
              <a:t>Climate </a:t>
            </a: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322810">
            <a:off x="6324600" y="609600"/>
            <a:ext cx="2057400" cy="15430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1099080"/>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62200"/>
            <a:ext cx="7408333" cy="3962400"/>
          </a:xfrm>
        </p:spPr>
        <p:txBody>
          <a:bodyPr>
            <a:normAutofit/>
          </a:bodyPr>
          <a:lstStyle/>
          <a:p>
            <a:r>
              <a:rPr lang="en-US" dirty="0">
                <a:solidFill>
                  <a:schemeClr val="bg1">
                    <a:lumMod val="20000"/>
                    <a:lumOff val="80000"/>
                  </a:schemeClr>
                </a:solidFill>
              </a:rPr>
              <a:t>Although El Salvador is a third world country, it still is considered to be </a:t>
            </a:r>
            <a:r>
              <a:rPr lang="en-US" dirty="0" smtClean="0">
                <a:solidFill>
                  <a:schemeClr val="bg1">
                    <a:lumMod val="20000"/>
                    <a:lumOff val="80000"/>
                  </a:schemeClr>
                </a:solidFill>
              </a:rPr>
              <a:t>an amazing democracy </a:t>
            </a:r>
          </a:p>
          <a:p>
            <a:r>
              <a:rPr lang="en-US" dirty="0" smtClean="0">
                <a:solidFill>
                  <a:schemeClr val="bg1">
                    <a:lumMod val="20000"/>
                    <a:lumOff val="80000"/>
                  </a:schemeClr>
                </a:solidFill>
              </a:rPr>
              <a:t>El </a:t>
            </a:r>
            <a:r>
              <a:rPr lang="en-US" dirty="0">
                <a:solidFill>
                  <a:schemeClr val="bg1">
                    <a:lumMod val="20000"/>
                    <a:lumOff val="80000"/>
                  </a:schemeClr>
                </a:solidFill>
              </a:rPr>
              <a:t>Salvador is </a:t>
            </a:r>
            <a:r>
              <a:rPr lang="en-US" dirty="0" smtClean="0">
                <a:solidFill>
                  <a:schemeClr val="bg1">
                    <a:lumMod val="20000"/>
                    <a:lumOff val="80000"/>
                  </a:schemeClr>
                </a:solidFill>
              </a:rPr>
              <a:t>known for its cocaine</a:t>
            </a:r>
            <a:r>
              <a:rPr lang="en-US" dirty="0">
                <a:solidFill>
                  <a:schemeClr val="bg1">
                    <a:lumMod val="20000"/>
                    <a:lumOff val="80000"/>
                  </a:schemeClr>
                </a:solidFill>
              </a:rPr>
              <a:t>. The country is also noted for the easy availability </a:t>
            </a:r>
            <a:r>
              <a:rPr lang="en-US" dirty="0" smtClean="0">
                <a:solidFill>
                  <a:schemeClr val="bg1">
                    <a:lumMod val="20000"/>
                    <a:lumOff val="80000"/>
                  </a:schemeClr>
                </a:solidFill>
              </a:rPr>
              <a:t>of </a:t>
            </a:r>
            <a:r>
              <a:rPr lang="en-US" dirty="0">
                <a:solidFill>
                  <a:schemeClr val="bg1">
                    <a:lumMod val="20000"/>
                    <a:lumOff val="80000"/>
                  </a:schemeClr>
                </a:solidFill>
              </a:rPr>
              <a:t>the drug</a:t>
            </a:r>
            <a:r>
              <a:rPr lang="en-US" dirty="0" smtClean="0">
                <a:solidFill>
                  <a:schemeClr val="bg1">
                    <a:lumMod val="20000"/>
                    <a:lumOff val="80000"/>
                  </a:schemeClr>
                </a:solidFill>
              </a:rPr>
              <a:t>.</a:t>
            </a:r>
          </a:p>
          <a:p>
            <a:r>
              <a:rPr lang="en-US" dirty="0" smtClean="0">
                <a:solidFill>
                  <a:schemeClr val="bg1">
                    <a:lumMod val="20000"/>
                    <a:lumOff val="80000"/>
                  </a:schemeClr>
                </a:solidFill>
              </a:rPr>
              <a:t>In El Salvador the </a:t>
            </a:r>
            <a:r>
              <a:rPr lang="en-US" dirty="0">
                <a:solidFill>
                  <a:schemeClr val="bg1">
                    <a:lumMod val="20000"/>
                    <a:lumOff val="80000"/>
                  </a:schemeClr>
                </a:solidFill>
              </a:rPr>
              <a:t>blue stripes </a:t>
            </a:r>
            <a:r>
              <a:rPr lang="en-US" dirty="0" smtClean="0">
                <a:solidFill>
                  <a:schemeClr val="bg1">
                    <a:lumMod val="20000"/>
                    <a:lumOff val="80000"/>
                  </a:schemeClr>
                </a:solidFill>
              </a:rPr>
              <a:t>symbolize </a:t>
            </a:r>
            <a:r>
              <a:rPr lang="en-US" dirty="0">
                <a:solidFill>
                  <a:schemeClr val="bg1">
                    <a:lumMod val="20000"/>
                    <a:lumOff val="80000"/>
                  </a:schemeClr>
                </a:solidFill>
              </a:rPr>
              <a:t>unity, </a:t>
            </a:r>
            <a:r>
              <a:rPr lang="en-US" dirty="0" smtClean="0">
                <a:solidFill>
                  <a:schemeClr val="bg1">
                    <a:lumMod val="20000"/>
                    <a:lumOff val="80000"/>
                  </a:schemeClr>
                </a:solidFill>
              </a:rPr>
              <a:t>and the </a:t>
            </a:r>
            <a:r>
              <a:rPr lang="en-US" dirty="0">
                <a:solidFill>
                  <a:schemeClr val="bg1">
                    <a:lumMod val="20000"/>
                    <a:lumOff val="80000"/>
                  </a:schemeClr>
                </a:solidFill>
              </a:rPr>
              <a:t>white </a:t>
            </a:r>
            <a:r>
              <a:rPr lang="en-US" dirty="0" smtClean="0">
                <a:solidFill>
                  <a:schemeClr val="bg1">
                    <a:lumMod val="20000"/>
                    <a:lumOff val="80000"/>
                  </a:schemeClr>
                </a:solidFill>
              </a:rPr>
              <a:t>symbolize </a:t>
            </a:r>
            <a:r>
              <a:rPr lang="en-US" dirty="0">
                <a:solidFill>
                  <a:schemeClr val="bg1">
                    <a:lumMod val="20000"/>
                    <a:lumOff val="80000"/>
                  </a:schemeClr>
                </a:solidFill>
              </a:rPr>
              <a:t>peace</a:t>
            </a:r>
            <a:r>
              <a:rPr lang="en-US" dirty="0" smtClean="0">
                <a:solidFill>
                  <a:schemeClr val="bg1">
                    <a:lumMod val="20000"/>
                    <a:lumOff val="80000"/>
                  </a:schemeClr>
                </a:solidFill>
              </a:rPr>
              <a:t>.</a:t>
            </a:r>
          </a:p>
          <a:p>
            <a:r>
              <a:rPr lang="en-US" dirty="0">
                <a:solidFill>
                  <a:schemeClr val="bg1">
                    <a:lumMod val="20000"/>
                    <a:lumOff val="80000"/>
                  </a:schemeClr>
                </a:solidFill>
              </a:rPr>
              <a:t>El Salvador is one of the world’s most popular surfing </a:t>
            </a:r>
            <a:r>
              <a:rPr lang="en-US" dirty="0" smtClean="0">
                <a:solidFill>
                  <a:schemeClr val="bg1">
                    <a:lumMod val="20000"/>
                    <a:lumOff val="80000"/>
                  </a:schemeClr>
                </a:solidFill>
              </a:rPr>
              <a:t>areas </a:t>
            </a:r>
          </a:p>
          <a:p>
            <a:r>
              <a:rPr lang="en-US" dirty="0" smtClean="0">
                <a:solidFill>
                  <a:schemeClr val="bg1">
                    <a:lumMod val="20000"/>
                    <a:lumOff val="80000"/>
                  </a:schemeClr>
                </a:solidFill>
              </a:rPr>
              <a:t>El Salvador, </a:t>
            </a:r>
            <a:r>
              <a:rPr lang="en-US" dirty="0">
                <a:solidFill>
                  <a:schemeClr val="bg1">
                    <a:lumMod val="20000"/>
                    <a:lumOff val="80000"/>
                  </a:schemeClr>
                </a:solidFill>
              </a:rPr>
              <a:t>is also known </a:t>
            </a:r>
            <a:r>
              <a:rPr lang="en-US" dirty="0" smtClean="0">
                <a:solidFill>
                  <a:schemeClr val="bg1">
                    <a:lumMod val="20000"/>
                    <a:lumOff val="80000"/>
                  </a:schemeClr>
                </a:solidFill>
              </a:rPr>
              <a:t>for </a:t>
            </a:r>
            <a:r>
              <a:rPr lang="en-US" dirty="0">
                <a:solidFill>
                  <a:schemeClr val="bg1">
                    <a:lumMod val="20000"/>
                    <a:lumOff val="80000"/>
                  </a:schemeClr>
                </a:solidFill>
              </a:rPr>
              <a:t>the beauty of its </a:t>
            </a:r>
            <a:r>
              <a:rPr lang="en-US" dirty="0" smtClean="0">
                <a:solidFill>
                  <a:schemeClr val="bg1">
                    <a:lumMod val="20000"/>
                    <a:lumOff val="80000"/>
                  </a:schemeClr>
                </a:solidFill>
              </a:rPr>
              <a:t>women</a:t>
            </a:r>
            <a:endParaRPr lang="en-US" b="1" dirty="0">
              <a:solidFill>
                <a:schemeClr val="bg1">
                  <a:lumMod val="20000"/>
                  <a:lumOff val="80000"/>
                </a:schemeClr>
              </a:solidFill>
            </a:endParaRPr>
          </a:p>
        </p:txBody>
      </p:sp>
      <p:sp>
        <p:nvSpPr>
          <p:cNvPr id="3" name="Title 2"/>
          <p:cNvSpPr>
            <a:spLocks noGrp="1"/>
          </p:cNvSpPr>
          <p:nvPr>
            <p:ph type="title"/>
          </p:nvPr>
        </p:nvSpPr>
        <p:spPr/>
        <p:txBody>
          <a:bodyPr/>
          <a:lstStyle/>
          <a:p>
            <a:r>
              <a:rPr lang="en-US" dirty="0" smtClean="0"/>
              <a:t>Interesting Facts </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226094">
            <a:off x="990600" y="609600"/>
            <a:ext cx="1295400" cy="142758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1036572"/>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2800" dirty="0" smtClean="0">
                <a:solidFill>
                  <a:schemeClr val="bg1">
                    <a:lumMod val="20000"/>
                    <a:lumOff val="80000"/>
                  </a:schemeClr>
                </a:solidFill>
              </a:rPr>
              <a:t>Overall El Salvador is a beautiful country. With people and a culture as interesting and diverse as the country history, El Salvador is must visit. I feel honored to have researched this country and hoped you have enjoyed the presentation. </a:t>
            </a:r>
            <a:endParaRPr lang="en-US" sz="2800" dirty="0">
              <a:solidFill>
                <a:schemeClr val="bg1">
                  <a:lumMod val="20000"/>
                  <a:lumOff val="80000"/>
                </a:schemeClr>
              </a:solidFill>
            </a:endParaRPr>
          </a:p>
        </p:txBody>
      </p:sp>
      <p:sp>
        <p:nvSpPr>
          <p:cNvPr id="3" name="Title 2"/>
          <p:cNvSpPr>
            <a:spLocks noGrp="1"/>
          </p:cNvSpPr>
          <p:nvPr>
            <p:ph type="title"/>
          </p:nvPr>
        </p:nvSpPr>
        <p:spPr/>
        <p:txBody>
          <a:bodyPr/>
          <a:lstStyle/>
          <a:p>
            <a:r>
              <a:rPr lang="en-US" dirty="0" smtClean="0"/>
              <a:t>Conclusion </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66194">
            <a:off x="6100550" y="666053"/>
            <a:ext cx="2600325" cy="16668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798482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Custom 1">
      <a:dk1>
        <a:sysClr val="windowText" lastClr="000000"/>
      </a:dk1>
      <a:lt1>
        <a:srgbClr val="F5C040"/>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169</TotalTime>
  <Words>724</Words>
  <Application>Microsoft Office PowerPoint</Application>
  <PresentationFormat>On-screen Show (4:3)</PresentationFormat>
  <Paragraphs>62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Waveform</vt:lpstr>
      <vt:lpstr>El Salvador  Capital: San Salvador</vt:lpstr>
      <vt:lpstr>Introduction </vt:lpstr>
      <vt:lpstr>History</vt:lpstr>
      <vt:lpstr>Geography </vt:lpstr>
      <vt:lpstr>Culture </vt:lpstr>
      <vt:lpstr>Economy</vt:lpstr>
      <vt:lpstr>Climate </vt:lpstr>
      <vt:lpstr>Interesting Facts </vt:lpstr>
      <vt:lpstr>Conclusion </vt:lpstr>
      <vt:lpstr>Questions </vt:lpstr>
    </vt:vector>
  </TitlesOfParts>
  <Company>Gwinnett County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Salvador</dc:title>
  <dc:creator>Bennett, Lucas</dc:creator>
  <cp:lastModifiedBy>Bennett, Lucas</cp:lastModifiedBy>
  <cp:revision>21</cp:revision>
  <dcterms:created xsi:type="dcterms:W3CDTF">2014-03-11T18:01:32Z</dcterms:created>
  <dcterms:modified xsi:type="dcterms:W3CDTF">2014-03-20T18:39:26Z</dcterms:modified>
</cp:coreProperties>
</file>