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70" r:id="rId14"/>
    <p:sldId id="268" r:id="rId15"/>
    <p:sldId id="269"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FA501A-D97B-4677-A0CE-EA6F84C8D457}" type="datetimeFigureOut">
              <a:rPr lang="en-US" smtClean="0"/>
              <a:t>3/19/2014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6AAF0-4454-41E9-B859-FEC2724F5F5A}" type="slidenum">
              <a:rPr lang="en-US" smtClean="0"/>
              <a:t>‹#›</a:t>
            </a:fld>
            <a:endParaRPr lang="en-US" dirty="0"/>
          </a:p>
        </p:txBody>
      </p:sp>
    </p:spTree>
    <p:extLst>
      <p:ext uri="{BB962C8B-B14F-4D97-AF65-F5344CB8AC3E}">
        <p14:creationId xmlns:p14="http://schemas.microsoft.com/office/powerpoint/2010/main" val="214065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FA501A-D97B-4677-A0CE-EA6F84C8D457}" type="datetimeFigureOut">
              <a:rPr lang="en-US" smtClean="0"/>
              <a:t>3/19/2014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6AAF0-4454-41E9-B859-FEC2724F5F5A}" type="slidenum">
              <a:rPr lang="en-US" smtClean="0"/>
              <a:t>‹#›</a:t>
            </a:fld>
            <a:endParaRPr lang="en-US" dirty="0"/>
          </a:p>
        </p:txBody>
      </p:sp>
    </p:spTree>
    <p:extLst>
      <p:ext uri="{BB962C8B-B14F-4D97-AF65-F5344CB8AC3E}">
        <p14:creationId xmlns:p14="http://schemas.microsoft.com/office/powerpoint/2010/main" val="3030365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FA501A-D97B-4677-A0CE-EA6F84C8D457}" type="datetimeFigureOut">
              <a:rPr lang="en-US" smtClean="0"/>
              <a:t>3/19/2014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6AAF0-4454-41E9-B859-FEC2724F5F5A}" type="slidenum">
              <a:rPr lang="en-US" smtClean="0"/>
              <a:t>‹#›</a:t>
            </a:fld>
            <a:endParaRPr lang="en-US" dirty="0"/>
          </a:p>
        </p:txBody>
      </p:sp>
    </p:spTree>
    <p:extLst>
      <p:ext uri="{BB962C8B-B14F-4D97-AF65-F5344CB8AC3E}">
        <p14:creationId xmlns:p14="http://schemas.microsoft.com/office/powerpoint/2010/main" val="2872676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FA501A-D97B-4677-A0CE-EA6F84C8D457}" type="datetimeFigureOut">
              <a:rPr lang="en-US" smtClean="0"/>
              <a:t>3/19/2014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6AAF0-4454-41E9-B859-FEC2724F5F5A}" type="slidenum">
              <a:rPr lang="en-US" smtClean="0"/>
              <a:t>‹#›</a:t>
            </a:fld>
            <a:endParaRPr lang="en-US" dirty="0"/>
          </a:p>
        </p:txBody>
      </p:sp>
    </p:spTree>
    <p:extLst>
      <p:ext uri="{BB962C8B-B14F-4D97-AF65-F5344CB8AC3E}">
        <p14:creationId xmlns:p14="http://schemas.microsoft.com/office/powerpoint/2010/main" val="389823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FA501A-D97B-4677-A0CE-EA6F84C8D457}" type="datetimeFigureOut">
              <a:rPr lang="en-US" smtClean="0"/>
              <a:t>3/19/2014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46AAF0-4454-41E9-B859-FEC2724F5F5A}" type="slidenum">
              <a:rPr lang="en-US" smtClean="0"/>
              <a:t>‹#›</a:t>
            </a:fld>
            <a:endParaRPr lang="en-US" dirty="0"/>
          </a:p>
        </p:txBody>
      </p:sp>
    </p:spTree>
    <p:extLst>
      <p:ext uri="{BB962C8B-B14F-4D97-AF65-F5344CB8AC3E}">
        <p14:creationId xmlns:p14="http://schemas.microsoft.com/office/powerpoint/2010/main" val="767776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FA501A-D97B-4677-A0CE-EA6F84C8D457}" type="datetimeFigureOut">
              <a:rPr lang="en-US" smtClean="0"/>
              <a:t>3/19/2014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46AAF0-4454-41E9-B859-FEC2724F5F5A}" type="slidenum">
              <a:rPr lang="en-US" smtClean="0"/>
              <a:t>‹#›</a:t>
            </a:fld>
            <a:endParaRPr lang="en-US" dirty="0"/>
          </a:p>
        </p:txBody>
      </p:sp>
    </p:spTree>
    <p:extLst>
      <p:ext uri="{BB962C8B-B14F-4D97-AF65-F5344CB8AC3E}">
        <p14:creationId xmlns:p14="http://schemas.microsoft.com/office/powerpoint/2010/main" val="2059024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FA501A-D97B-4677-A0CE-EA6F84C8D457}" type="datetimeFigureOut">
              <a:rPr lang="en-US" smtClean="0"/>
              <a:t>3/19/2014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46AAF0-4454-41E9-B859-FEC2724F5F5A}" type="slidenum">
              <a:rPr lang="en-US" smtClean="0"/>
              <a:t>‹#›</a:t>
            </a:fld>
            <a:endParaRPr lang="en-US" dirty="0"/>
          </a:p>
        </p:txBody>
      </p:sp>
    </p:spTree>
    <p:extLst>
      <p:ext uri="{BB962C8B-B14F-4D97-AF65-F5344CB8AC3E}">
        <p14:creationId xmlns:p14="http://schemas.microsoft.com/office/powerpoint/2010/main" val="4082350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FA501A-D97B-4677-A0CE-EA6F84C8D457}" type="datetimeFigureOut">
              <a:rPr lang="en-US" smtClean="0"/>
              <a:t>3/19/2014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46AAF0-4454-41E9-B859-FEC2724F5F5A}" type="slidenum">
              <a:rPr lang="en-US" smtClean="0"/>
              <a:t>‹#›</a:t>
            </a:fld>
            <a:endParaRPr lang="en-US" dirty="0"/>
          </a:p>
        </p:txBody>
      </p:sp>
    </p:spTree>
    <p:extLst>
      <p:ext uri="{BB962C8B-B14F-4D97-AF65-F5344CB8AC3E}">
        <p14:creationId xmlns:p14="http://schemas.microsoft.com/office/powerpoint/2010/main" val="1204681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FA501A-D97B-4677-A0CE-EA6F84C8D457}" type="datetimeFigureOut">
              <a:rPr lang="en-US" smtClean="0"/>
              <a:t>3/19/2014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46AAF0-4454-41E9-B859-FEC2724F5F5A}" type="slidenum">
              <a:rPr lang="en-US" smtClean="0"/>
              <a:t>‹#›</a:t>
            </a:fld>
            <a:endParaRPr lang="en-US" dirty="0"/>
          </a:p>
        </p:txBody>
      </p:sp>
    </p:spTree>
    <p:extLst>
      <p:ext uri="{BB962C8B-B14F-4D97-AF65-F5344CB8AC3E}">
        <p14:creationId xmlns:p14="http://schemas.microsoft.com/office/powerpoint/2010/main" val="3243187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FA501A-D97B-4677-A0CE-EA6F84C8D457}" type="datetimeFigureOut">
              <a:rPr lang="en-US" smtClean="0"/>
              <a:t>3/19/2014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46AAF0-4454-41E9-B859-FEC2724F5F5A}" type="slidenum">
              <a:rPr lang="en-US" smtClean="0"/>
              <a:t>‹#›</a:t>
            </a:fld>
            <a:endParaRPr lang="en-US" dirty="0"/>
          </a:p>
        </p:txBody>
      </p:sp>
    </p:spTree>
    <p:extLst>
      <p:ext uri="{BB962C8B-B14F-4D97-AF65-F5344CB8AC3E}">
        <p14:creationId xmlns:p14="http://schemas.microsoft.com/office/powerpoint/2010/main" val="1000449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FA501A-D97B-4677-A0CE-EA6F84C8D457}" type="datetimeFigureOut">
              <a:rPr lang="en-US" smtClean="0"/>
              <a:t>3/19/2014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46AAF0-4454-41E9-B859-FEC2724F5F5A}" type="slidenum">
              <a:rPr lang="en-US" smtClean="0"/>
              <a:t>‹#›</a:t>
            </a:fld>
            <a:endParaRPr lang="en-US" dirty="0"/>
          </a:p>
        </p:txBody>
      </p:sp>
    </p:spTree>
    <p:extLst>
      <p:ext uri="{BB962C8B-B14F-4D97-AF65-F5344CB8AC3E}">
        <p14:creationId xmlns:p14="http://schemas.microsoft.com/office/powerpoint/2010/main" val="1843712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FA501A-D97B-4677-A0CE-EA6F84C8D457}" type="datetimeFigureOut">
              <a:rPr lang="en-US" smtClean="0"/>
              <a:t>3/19/2014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6AAF0-4454-41E9-B859-FEC2724F5F5A}" type="slidenum">
              <a:rPr lang="en-US" smtClean="0"/>
              <a:t>‹#›</a:t>
            </a:fld>
            <a:endParaRPr lang="en-US" dirty="0"/>
          </a:p>
        </p:txBody>
      </p:sp>
    </p:spTree>
    <p:extLst>
      <p:ext uri="{BB962C8B-B14F-4D97-AF65-F5344CB8AC3E}">
        <p14:creationId xmlns:p14="http://schemas.microsoft.com/office/powerpoint/2010/main" val="3917950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hileculture.org/chile-history-timeline/" TargetMode="External"/><Relationship Id="rId7" Type="http://schemas.openxmlformats.org/officeDocument/2006/relationships/hyperlink" Target="http://www.sciencekids.co.nz/sciencefacts/countries/chile.html" TargetMode="External"/><Relationship Id="rId2" Type="http://schemas.openxmlformats.org/officeDocument/2006/relationships/hyperlink" Target="http://www.infoplease.com/encyclopedia/world/chile.html" TargetMode="External"/><Relationship Id="rId1" Type="http://schemas.openxmlformats.org/officeDocument/2006/relationships/slideLayout" Target="../slideLayouts/slideLayout2.xml"/><Relationship Id="rId6" Type="http://schemas.openxmlformats.org/officeDocument/2006/relationships/hyperlink" Target="http://www.nationsencyclopedia.com/Americas/Chile.html" TargetMode="External"/><Relationship Id="rId5" Type="http://schemas.openxmlformats.org/officeDocument/2006/relationships/hyperlink" Target="http://www.swyaa.org/resources/handbook/Chile.htm" TargetMode="External"/><Relationship Id="rId4" Type="http://schemas.openxmlformats.org/officeDocument/2006/relationships/hyperlink" Target="http://chilefishing.com/chilehistory.ht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CrisscrossEtching/>
                    </a14:imgEffect>
                  </a14:imgLayer>
                </a14:imgProps>
              </a:ext>
            </a:extLst>
          </a:blip>
          <a:srcRect/>
          <a:stretch>
            <a:fillRect l="-2000" r="-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5943600"/>
            <a:ext cx="9144000" cy="914400"/>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a:noAutofit/>
          </a:bodyPr>
          <a:lstStyle/>
          <a:p>
            <a:r>
              <a:rPr lang="en-US" sz="8000" dirty="0" smtClean="0">
                <a:latin typeface="Bernard MT Condensed" panose="02050806060905020404" pitchFamily="18" charset="0"/>
              </a:rPr>
              <a:t>CHILE</a:t>
            </a:r>
            <a:endParaRPr lang="en-US" sz="8000" dirty="0">
              <a:latin typeface="Bernard MT Condensed" panose="02050806060905020404" pitchFamily="18" charset="0"/>
            </a:endParaRPr>
          </a:p>
        </p:txBody>
      </p:sp>
      <p:sp>
        <p:nvSpPr>
          <p:cNvPr id="2" name="Rectangle 1"/>
          <p:cNvSpPr/>
          <p:nvPr/>
        </p:nvSpPr>
        <p:spPr>
          <a:xfrm>
            <a:off x="6781800" y="0"/>
            <a:ext cx="2362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Batang" panose="02030600000101010101" pitchFamily="18" charset="-127"/>
                <a:ea typeface="Batang" panose="02030600000101010101" pitchFamily="18" charset="-127"/>
              </a:rPr>
              <a:t>Kwame(7</a:t>
            </a:r>
            <a:r>
              <a:rPr lang="en-US" baseline="30000" dirty="0" smtClean="0">
                <a:latin typeface="Batang" panose="02030600000101010101" pitchFamily="18" charset="-127"/>
                <a:ea typeface="Batang" panose="02030600000101010101" pitchFamily="18" charset="-127"/>
              </a:rPr>
              <a:t>th</a:t>
            </a:r>
            <a:r>
              <a:rPr lang="en-US" dirty="0" smtClean="0">
                <a:latin typeface="Batang" panose="02030600000101010101" pitchFamily="18" charset="-127"/>
                <a:ea typeface="Batang" panose="02030600000101010101" pitchFamily="18" charset="-127"/>
              </a:rPr>
              <a:t>)</a:t>
            </a:r>
          </a:p>
          <a:p>
            <a:pPr algn="ctr"/>
            <a:r>
              <a:rPr lang="en-US" dirty="0" smtClean="0">
                <a:latin typeface="Batang" panose="02030600000101010101" pitchFamily="18" charset="-127"/>
                <a:ea typeface="Batang" panose="02030600000101010101" pitchFamily="18" charset="-127"/>
              </a:rPr>
              <a:t>3/19/14</a:t>
            </a:r>
            <a:endParaRPr lang="en-US"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18907139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0"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4"/>
                                        </p:tgtEl>
                                        <p:attrNameLst>
                                          <p:attrName>ppt_x</p:attrName>
                                          <p:attrName>ppt_y</p:attrName>
                                        </p:attrNameLst>
                                      </p:cBhvr>
                                    </p:animMotion>
                                    <p:animRot by="1500000">
                                      <p:cBhvr>
                                        <p:cTn id="12" dur="125" fill="hold">
                                          <p:stCondLst>
                                            <p:cond delay="0"/>
                                          </p:stCondLst>
                                        </p:cTn>
                                        <p:tgtEl>
                                          <p:spTgt spid="4"/>
                                        </p:tgtEl>
                                        <p:attrNameLst>
                                          <p:attrName>r</p:attrName>
                                        </p:attrNameLst>
                                      </p:cBhvr>
                                    </p:animRot>
                                    <p:animRot by="-1500000">
                                      <p:cBhvr>
                                        <p:cTn id="13" dur="125" fill="hold">
                                          <p:stCondLst>
                                            <p:cond delay="125"/>
                                          </p:stCondLst>
                                        </p:cTn>
                                        <p:tgtEl>
                                          <p:spTgt spid="4"/>
                                        </p:tgtEl>
                                        <p:attrNameLst>
                                          <p:attrName>r</p:attrName>
                                        </p:attrNameLst>
                                      </p:cBhvr>
                                    </p:animRot>
                                    <p:animRot by="-1500000">
                                      <p:cBhvr>
                                        <p:cTn id="14" dur="125" fill="hold">
                                          <p:stCondLst>
                                            <p:cond delay="250"/>
                                          </p:stCondLst>
                                        </p:cTn>
                                        <p:tgtEl>
                                          <p:spTgt spid="4"/>
                                        </p:tgtEl>
                                        <p:attrNameLst>
                                          <p:attrName>r</p:attrName>
                                        </p:attrNameLst>
                                      </p:cBhvr>
                                    </p:animRot>
                                    <p:animRot by="1500000">
                                      <p:cBhvr>
                                        <p:cTn id="15"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23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nard MT Condensed" panose="02050806060905020404" pitchFamily="18" charset="0"/>
              </a:rPr>
              <a:t>Economy continued</a:t>
            </a:r>
            <a:endParaRPr lang="en-US" dirty="0">
              <a:latin typeface="Bernard MT Condensed" panose="02050806060905020404" pitchFamily="18" charset="0"/>
            </a:endParaRPr>
          </a:p>
        </p:txBody>
      </p:sp>
      <p:sp>
        <p:nvSpPr>
          <p:cNvPr id="3" name="Content Placeholder 2"/>
          <p:cNvSpPr>
            <a:spLocks noGrp="1"/>
          </p:cNvSpPr>
          <p:nvPr>
            <p:ph idx="1"/>
          </p:nvPr>
        </p:nvSpPr>
        <p:spPr/>
        <p:txBody>
          <a:bodyPr/>
          <a:lstStyle/>
          <a:p>
            <a:pPr marL="0" lvl="0" indent="0">
              <a:buNone/>
            </a:pPr>
            <a:r>
              <a:rPr lang="en-US" sz="2000" dirty="0">
                <a:solidFill>
                  <a:srgbClr val="515050"/>
                </a:solidFill>
                <a:latin typeface="Batang" panose="02030600000101010101" pitchFamily="18" charset="-127"/>
                <a:ea typeface="Batang" panose="02030600000101010101" pitchFamily="18" charset="-127"/>
              </a:rPr>
              <a:t>Chile's industries largely process its raw materials and manufacture various consumer goods. The major products are copper and other minerals, processed food, fish meal, iron and steel, wood and wood products, transportation equipment, and textiles.</a:t>
            </a:r>
          </a:p>
          <a:p>
            <a:pPr marL="0" lvl="0" indent="0">
              <a:buNone/>
            </a:pPr>
            <a:r>
              <a:rPr lang="en-US" sz="2000" dirty="0">
                <a:solidFill>
                  <a:srgbClr val="515050"/>
                </a:solidFill>
                <a:latin typeface="Batang" panose="02030600000101010101" pitchFamily="18" charset="-127"/>
                <a:ea typeface="Batang" panose="02030600000101010101" pitchFamily="18" charset="-127"/>
              </a:rPr>
              <a:t>The dependence of the economy on copper prices and the production of an adequate food supply are two of Chile's major economic problems. Chile's main imports are petroleum and petroleum products, chemicals, electrical and telecommunications equipment, industrial machinery, vehicles, and natural gas. In addition to minerals, it also exports fruit, fish and fish products, paper and pulp, chemicals, and wine. The chief trading partners are the United States, China, Brazil, Argentina, and South Korea. Chile’s GDP was about $335.4 billion as of 2013.</a:t>
            </a:r>
          </a:p>
          <a:p>
            <a:endParaRPr lang="en-US" dirty="0"/>
          </a:p>
        </p:txBody>
      </p:sp>
    </p:spTree>
    <p:extLst>
      <p:ext uri="{BB962C8B-B14F-4D97-AF65-F5344CB8AC3E}">
        <p14:creationId xmlns:p14="http://schemas.microsoft.com/office/powerpoint/2010/main" val="135881249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nard MT Condensed" panose="02050806060905020404" pitchFamily="18" charset="0"/>
              </a:rPr>
              <a:t>Environmental problems.</a:t>
            </a:r>
            <a:endParaRPr lang="en-US" dirty="0">
              <a:latin typeface="Bernard MT Condensed" panose="02050806060905020404" pitchFamily="18" charset="0"/>
            </a:endParaRPr>
          </a:p>
        </p:txBody>
      </p:sp>
      <p:sp>
        <p:nvSpPr>
          <p:cNvPr id="3" name="Content Placeholder 2"/>
          <p:cNvSpPr>
            <a:spLocks noGrp="1"/>
          </p:cNvSpPr>
          <p:nvPr>
            <p:ph idx="1"/>
          </p:nvPr>
        </p:nvSpPr>
        <p:spPr>
          <a:xfrm>
            <a:off x="381000" y="1752600"/>
            <a:ext cx="8305800" cy="4800600"/>
          </a:xfrm>
        </p:spPr>
        <p:style>
          <a:lnRef idx="2">
            <a:schemeClr val="accent1"/>
          </a:lnRef>
          <a:fillRef idx="1">
            <a:schemeClr val="lt1"/>
          </a:fillRef>
          <a:effectRef idx="0">
            <a:schemeClr val="accent1"/>
          </a:effectRef>
          <a:fontRef idx="minor">
            <a:schemeClr val="dk1"/>
          </a:fontRef>
        </p:style>
        <p:txBody>
          <a:bodyPr>
            <a:noAutofit/>
          </a:bodyPr>
          <a:lstStyle/>
          <a:p>
            <a:r>
              <a:rPr lang="en-US" sz="2800" dirty="0" smtClean="0">
                <a:latin typeface="Batang" panose="02030600000101010101" pitchFamily="18" charset="-127"/>
                <a:ea typeface="Batang" panose="02030600000101010101" pitchFamily="18" charset="-127"/>
              </a:rPr>
              <a:t>Chiles main environmental problems are deforestation , the resulting soil erosion and the pollution of its </a:t>
            </a:r>
            <a:r>
              <a:rPr lang="en-US" sz="2800" dirty="0" err="1" smtClean="0">
                <a:latin typeface="Batang" panose="02030600000101010101" pitchFamily="18" charset="-127"/>
                <a:ea typeface="Batang" panose="02030600000101010101" pitchFamily="18" charset="-127"/>
              </a:rPr>
              <a:t>air,water</a:t>
            </a:r>
            <a:r>
              <a:rPr lang="en-US" sz="2800" dirty="0" smtClean="0">
                <a:latin typeface="Batang" panose="02030600000101010101" pitchFamily="18" charset="-127"/>
                <a:ea typeface="Batang" panose="02030600000101010101" pitchFamily="18" charset="-127"/>
              </a:rPr>
              <a:t> and </a:t>
            </a:r>
            <a:r>
              <a:rPr lang="en-US" sz="2800" dirty="0" err="1" smtClean="0">
                <a:latin typeface="Batang" panose="02030600000101010101" pitchFamily="18" charset="-127"/>
                <a:ea typeface="Batang" panose="02030600000101010101" pitchFamily="18" charset="-127"/>
              </a:rPr>
              <a:t>land.Air</a:t>
            </a:r>
            <a:r>
              <a:rPr lang="en-US" sz="2800" dirty="0" smtClean="0">
                <a:latin typeface="Batang" panose="02030600000101010101" pitchFamily="18" charset="-127"/>
                <a:ea typeface="Batang" panose="02030600000101010101" pitchFamily="18" charset="-127"/>
              </a:rPr>
              <a:t> pollution from industry and transportation and water pollution are especially acute in urban </a:t>
            </a:r>
            <a:r>
              <a:rPr lang="en-US" sz="2800" dirty="0" err="1" smtClean="0">
                <a:latin typeface="Batang" panose="02030600000101010101" pitchFamily="18" charset="-127"/>
                <a:ea typeface="Batang" panose="02030600000101010101" pitchFamily="18" charset="-127"/>
              </a:rPr>
              <a:t>centres</a:t>
            </a:r>
            <a:r>
              <a:rPr lang="en-US" sz="2800" dirty="0" smtClean="0">
                <a:latin typeface="Batang" panose="02030600000101010101" pitchFamily="18" charset="-127"/>
                <a:ea typeface="Batang" panose="02030600000101010101" pitchFamily="18" charset="-127"/>
              </a:rPr>
              <a:t> where the population has doubled in the last 3 </a:t>
            </a:r>
            <a:r>
              <a:rPr lang="en-US" sz="2800" dirty="0" err="1" smtClean="0">
                <a:latin typeface="Batang" panose="02030600000101010101" pitchFamily="18" charset="-127"/>
                <a:ea typeface="Batang" panose="02030600000101010101" pitchFamily="18" charset="-127"/>
              </a:rPr>
              <a:t>years.Untreated</a:t>
            </a:r>
            <a:r>
              <a:rPr lang="en-US" sz="2800" dirty="0" smtClean="0">
                <a:latin typeface="Batang" panose="02030600000101010101" pitchFamily="18" charset="-127"/>
                <a:ea typeface="Batang" panose="02030600000101010101" pitchFamily="18" charset="-127"/>
              </a:rPr>
              <a:t> sewage poses the major threat to the nations water </a:t>
            </a:r>
            <a:r>
              <a:rPr lang="en-US" sz="2800" dirty="0" err="1" smtClean="0">
                <a:latin typeface="Batang" panose="02030600000101010101" pitchFamily="18" charset="-127"/>
                <a:ea typeface="Batang" panose="02030600000101010101" pitchFamily="18" charset="-127"/>
              </a:rPr>
              <a:t>quality.While</a:t>
            </a:r>
            <a:r>
              <a:rPr lang="en-US" sz="2800" dirty="0" smtClean="0">
                <a:latin typeface="Batang" panose="02030600000101010101" pitchFamily="18" charset="-127"/>
                <a:ea typeface="Batang" panose="02030600000101010101" pitchFamily="18" charset="-127"/>
              </a:rPr>
              <a:t> 99% of its urban dwellers have pure drinking </a:t>
            </a:r>
            <a:r>
              <a:rPr lang="en-US" sz="2800" dirty="0" err="1" smtClean="0">
                <a:latin typeface="Batang" panose="02030600000101010101" pitchFamily="18" charset="-127"/>
                <a:ea typeface="Batang" panose="02030600000101010101" pitchFamily="18" charset="-127"/>
              </a:rPr>
              <a:t>water,only</a:t>
            </a:r>
            <a:r>
              <a:rPr lang="en-US" sz="2800" dirty="0" smtClean="0">
                <a:latin typeface="Batang" panose="02030600000101010101" pitchFamily="18" charset="-127"/>
                <a:ea typeface="Batang" panose="02030600000101010101" pitchFamily="18" charset="-127"/>
              </a:rPr>
              <a:t> 58% of its rural dwellers have the same success </a:t>
            </a:r>
            <a:endParaRPr lang="en-US" sz="2800"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20880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3">
                                            <p:txEl>
                                              <p:pRg st="0" end="0"/>
                                            </p:txEl>
                                          </p:spTgt>
                                        </p:tgtEl>
                                        <p:attrNameLst>
                                          <p:attrName>style.color</p:attrName>
                                        </p:attrNameLst>
                                      </p:cBhvr>
                                      <p:by>
                                        <p:hsl h="0" s="-12549" l="-25098"/>
                                      </p:by>
                                    </p:animClr>
                                    <p:animClr clrSpc="hsl" dir="cw">
                                      <p:cBhvr>
                                        <p:cTn id="7" dur="500" fill="hold"/>
                                        <p:tgtEl>
                                          <p:spTgt spid="3">
                                            <p:txEl>
                                              <p:pRg st="0" end="0"/>
                                            </p:txEl>
                                          </p:spTgt>
                                        </p:tgtEl>
                                        <p:attrNameLst>
                                          <p:attrName>fillcolor</p:attrName>
                                        </p:attrNameLst>
                                      </p:cBhvr>
                                      <p:by>
                                        <p:hsl h="0" s="-12549" l="-25098"/>
                                      </p:by>
                                    </p:animClr>
                                    <p:animClr clrSpc="hsl" dir="cw">
                                      <p:cBhvr>
                                        <p:cTn id="8" dur="500" fill="hold"/>
                                        <p:tgtEl>
                                          <p:spTgt spid="3">
                                            <p:txEl>
                                              <p:pRg st="0" end="0"/>
                                            </p:txEl>
                                          </p:spTgt>
                                        </p:tgtEl>
                                        <p:attrNameLst>
                                          <p:attrName>stroke.color</p:attrName>
                                        </p:attrNameLst>
                                      </p:cBhvr>
                                      <p:by>
                                        <p:hsl h="0" s="-12549" l="-25098"/>
                                      </p:by>
                                    </p:animClr>
                                    <p:set>
                                      <p:cBhvr>
                                        <p:cTn id="9"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Bernard MT Condensed" panose="02050806060905020404" pitchFamily="18" charset="0"/>
              </a:rPr>
              <a:t>Interesting Facts.</a:t>
            </a:r>
            <a:endParaRPr lang="en-US" dirty="0">
              <a:latin typeface="Bernard MT Condensed" panose="02050806060905020404" pitchFamily="18" charset="0"/>
            </a:endParaRPr>
          </a:p>
        </p:txBody>
      </p:sp>
      <p:sp>
        <p:nvSpPr>
          <p:cNvPr id="11" name="Content Placeholder 10"/>
          <p:cNvSpPr>
            <a:spLocks noGrp="1"/>
          </p:cNvSpPr>
          <p:nvPr>
            <p:ph idx="1"/>
          </p:nvPr>
        </p:nvSpPr>
        <p:spPr>
          <a:xfrm>
            <a:off x="0" y="838200"/>
            <a:ext cx="9144000" cy="6019800"/>
          </a:xfrm>
        </p:spPr>
        <p:txBody>
          <a:bodyPr/>
          <a:lstStyle/>
          <a:p>
            <a:r>
              <a:rPr lang="en-US" sz="1800" dirty="0" smtClean="0">
                <a:latin typeface="Batang" panose="02030600000101010101" pitchFamily="18" charset="-127"/>
                <a:ea typeface="Batang" panose="02030600000101010101" pitchFamily="18" charset="-127"/>
              </a:rPr>
              <a:t>Chile is the longest north-southern trending country in the world.</a:t>
            </a:r>
          </a:p>
          <a:p>
            <a:r>
              <a:rPr lang="en-US" sz="1800" dirty="0" smtClean="0">
                <a:latin typeface="Batang" panose="02030600000101010101" pitchFamily="18" charset="-127"/>
                <a:ea typeface="Batang" panose="02030600000101010101" pitchFamily="18" charset="-127"/>
              </a:rPr>
              <a:t>Chile is home to 17 million people.</a:t>
            </a:r>
          </a:p>
          <a:p>
            <a:r>
              <a:rPr lang="en-US" sz="1800" dirty="0" smtClean="0">
                <a:latin typeface="Batang" panose="02030600000101010101" pitchFamily="18" charset="-127"/>
                <a:ea typeface="Batang" panose="02030600000101010101" pitchFamily="18" charset="-127"/>
              </a:rPr>
              <a:t>Found in North Chile, the Atacama Desert is the driest place on earth, with an average rainfall of less than 0.05 a year. </a:t>
            </a:r>
          </a:p>
          <a:p>
            <a:r>
              <a:rPr lang="en-US" sz="1800" dirty="0" smtClean="0">
                <a:latin typeface="Batang" panose="02030600000101010101" pitchFamily="18" charset="-127"/>
                <a:ea typeface="Batang" panose="02030600000101010101" pitchFamily="18" charset="-127"/>
              </a:rPr>
              <a:t>According </a:t>
            </a:r>
            <a:r>
              <a:rPr lang="en-US" sz="1800" dirty="0">
                <a:latin typeface="Batang" panose="02030600000101010101" pitchFamily="18" charset="-127"/>
                <a:ea typeface="Batang" panose="02030600000101010101" pitchFamily="18" charset="-127"/>
              </a:rPr>
              <a:t>to Ancient and Heraldic traditions much symbolism is associated with colors. The colors on the Chile flag represent the </a:t>
            </a:r>
            <a:r>
              <a:rPr lang="en-US" sz="1800" dirty="0" smtClean="0">
                <a:latin typeface="Batang" panose="02030600000101010101" pitchFamily="18" charset="-127"/>
                <a:ea typeface="Batang" panose="02030600000101010101" pitchFamily="18" charset="-127"/>
              </a:rPr>
              <a:t>following</a:t>
            </a:r>
          </a:p>
          <a:p>
            <a:r>
              <a:rPr lang="en-US" sz="1800" dirty="0" smtClean="0">
                <a:latin typeface="Batang" panose="02030600000101010101" pitchFamily="18" charset="-127"/>
                <a:ea typeface="Batang" panose="02030600000101010101" pitchFamily="18" charset="-127"/>
              </a:rPr>
              <a:t>            </a:t>
            </a:r>
            <a:r>
              <a:rPr lang="en-US" sz="1800" dirty="0" err="1" smtClean="0">
                <a:latin typeface="Batang" panose="02030600000101010101" pitchFamily="18" charset="-127"/>
                <a:ea typeface="Batang" panose="02030600000101010101" pitchFamily="18" charset="-127"/>
              </a:rPr>
              <a:t>White:The</a:t>
            </a:r>
            <a:r>
              <a:rPr lang="en-US" sz="1800" dirty="0" smtClean="0">
                <a:latin typeface="Batang" panose="02030600000101010101" pitchFamily="18" charset="-127"/>
                <a:ea typeface="Batang" panose="02030600000101010101" pitchFamily="18" charset="-127"/>
              </a:rPr>
              <a:t> snow of the Andes. </a:t>
            </a:r>
          </a:p>
          <a:p>
            <a:r>
              <a:rPr lang="en-US" sz="1800" dirty="0">
                <a:latin typeface="Batang" panose="02030600000101010101" pitchFamily="18" charset="-127"/>
                <a:ea typeface="Batang" panose="02030600000101010101" pitchFamily="18" charset="-127"/>
              </a:rPr>
              <a:t>             </a:t>
            </a:r>
            <a:r>
              <a:rPr lang="en-US" sz="1800" dirty="0" err="1" smtClean="0">
                <a:latin typeface="Batang" panose="02030600000101010101" pitchFamily="18" charset="-127"/>
                <a:ea typeface="Batang" panose="02030600000101010101" pitchFamily="18" charset="-127"/>
              </a:rPr>
              <a:t>Red:Represents</a:t>
            </a:r>
            <a:r>
              <a:rPr lang="en-US" sz="1800" dirty="0" smtClean="0">
                <a:latin typeface="Batang" panose="02030600000101010101" pitchFamily="18" charset="-127"/>
                <a:ea typeface="Batang" panose="02030600000101010101" pitchFamily="18" charset="-127"/>
              </a:rPr>
              <a:t> </a:t>
            </a:r>
            <a:r>
              <a:rPr lang="en-US" sz="1800" dirty="0">
                <a:latin typeface="Batang" panose="02030600000101010101" pitchFamily="18" charset="-127"/>
                <a:ea typeface="Batang" panose="02030600000101010101" pitchFamily="18" charset="-127"/>
              </a:rPr>
              <a:t>the blood of patriots who fought for </a:t>
            </a:r>
            <a:r>
              <a:rPr lang="en-US" sz="1800" dirty="0" smtClean="0">
                <a:latin typeface="Batang" panose="02030600000101010101" pitchFamily="18" charset="-127"/>
                <a:ea typeface="Batang" panose="02030600000101010101" pitchFamily="18" charset="-127"/>
              </a:rPr>
              <a:t>independence</a:t>
            </a:r>
          </a:p>
          <a:p>
            <a:r>
              <a:rPr lang="en-US" sz="1800" dirty="0">
                <a:latin typeface="Batang" panose="02030600000101010101" pitchFamily="18" charset="-127"/>
                <a:ea typeface="Batang" panose="02030600000101010101" pitchFamily="18" charset="-127"/>
              </a:rPr>
              <a:t> </a:t>
            </a:r>
            <a:r>
              <a:rPr lang="en-US" sz="1800" dirty="0" smtClean="0">
                <a:latin typeface="Batang" panose="02030600000101010101" pitchFamily="18" charset="-127"/>
                <a:ea typeface="Batang" panose="02030600000101010101" pitchFamily="18" charset="-127"/>
              </a:rPr>
              <a:t>            </a:t>
            </a:r>
            <a:r>
              <a:rPr lang="en-US" sz="1800" dirty="0" err="1" smtClean="0">
                <a:latin typeface="Batang" panose="02030600000101010101" pitchFamily="18" charset="-127"/>
                <a:ea typeface="Batang" panose="02030600000101010101" pitchFamily="18" charset="-127"/>
              </a:rPr>
              <a:t>Blue:The</a:t>
            </a:r>
            <a:r>
              <a:rPr lang="en-US" sz="1800" dirty="0" smtClean="0">
                <a:latin typeface="Batang" panose="02030600000101010101" pitchFamily="18" charset="-127"/>
                <a:ea typeface="Batang" panose="02030600000101010101" pitchFamily="18" charset="-127"/>
              </a:rPr>
              <a:t> Blue of the skies.</a:t>
            </a:r>
          </a:p>
          <a:p>
            <a:r>
              <a:rPr lang="en-US" sz="1800" dirty="0">
                <a:latin typeface="Batang" panose="02030600000101010101" pitchFamily="18" charset="-127"/>
                <a:ea typeface="Batang" panose="02030600000101010101" pitchFamily="18" charset="-127"/>
              </a:rPr>
              <a:t>             </a:t>
            </a:r>
            <a:r>
              <a:rPr lang="en-US" sz="1800" dirty="0" smtClean="0">
                <a:latin typeface="Batang" panose="02030600000101010101" pitchFamily="18" charset="-127"/>
                <a:ea typeface="Batang" panose="02030600000101010101" pitchFamily="18" charset="-127"/>
              </a:rPr>
              <a:t>The </a:t>
            </a:r>
            <a:r>
              <a:rPr lang="en-US" sz="1800" dirty="0">
                <a:latin typeface="Batang" panose="02030600000101010101" pitchFamily="18" charset="-127"/>
                <a:ea typeface="Batang" panose="02030600000101010101" pitchFamily="18" charset="-127"/>
              </a:rPr>
              <a:t>Chile five pointed Single star is to </a:t>
            </a:r>
            <a:r>
              <a:rPr lang="en-US" sz="1800" dirty="0" err="1">
                <a:latin typeface="Batang" panose="02030600000101010101" pitchFamily="18" charset="-127"/>
                <a:ea typeface="Batang" panose="02030600000101010101" pitchFamily="18" charset="-127"/>
              </a:rPr>
              <a:t>emphasise</a:t>
            </a:r>
            <a:r>
              <a:rPr lang="en-US" sz="1800" dirty="0">
                <a:latin typeface="Batang" panose="02030600000101010101" pitchFamily="18" charset="-127"/>
                <a:ea typeface="Batang" panose="02030600000101010101" pitchFamily="18" charset="-127"/>
              </a:rPr>
              <a:t> the fact that Chile </a:t>
            </a:r>
            <a:r>
              <a:rPr lang="en-US" sz="1800" dirty="0" smtClean="0">
                <a:latin typeface="Batang" panose="02030600000101010101" pitchFamily="18" charset="-127"/>
                <a:ea typeface="Batang" panose="02030600000101010101" pitchFamily="18" charset="-127"/>
              </a:rPr>
              <a:t>         is </a:t>
            </a:r>
            <a:r>
              <a:rPr lang="en-US" sz="1800" dirty="0">
                <a:latin typeface="Batang" panose="02030600000101010101" pitchFamily="18" charset="-127"/>
                <a:ea typeface="Batang" panose="02030600000101010101" pitchFamily="18" charset="-127"/>
              </a:rPr>
              <a:t>an Unitarian republic as opposed to a Federal </a:t>
            </a:r>
            <a:r>
              <a:rPr lang="en-US" sz="1800" dirty="0" smtClean="0">
                <a:latin typeface="Batang" panose="02030600000101010101" pitchFamily="18" charset="-127"/>
                <a:ea typeface="Batang" panose="02030600000101010101" pitchFamily="18" charset="-127"/>
              </a:rPr>
              <a:t>republic.</a:t>
            </a:r>
          </a:p>
          <a:p>
            <a:r>
              <a:rPr lang="en-US" sz="1800" dirty="0">
                <a:latin typeface="Batang" panose="02030600000101010101" pitchFamily="18" charset="-127"/>
                <a:ea typeface="Batang" panose="02030600000101010101" pitchFamily="18" charset="-127"/>
              </a:rPr>
              <a:t>Since 1967, it has been compulsory to hang the Chilean flag from every public building in the country during Fiestas </a:t>
            </a:r>
            <a:r>
              <a:rPr lang="en-US" sz="1800" dirty="0" err="1">
                <a:latin typeface="Batang" panose="02030600000101010101" pitchFamily="18" charset="-127"/>
                <a:ea typeface="Batang" panose="02030600000101010101" pitchFamily="18" charset="-127"/>
              </a:rPr>
              <a:t>Patrias</a:t>
            </a:r>
            <a:r>
              <a:rPr lang="en-US" sz="1800" dirty="0">
                <a:latin typeface="Batang" panose="02030600000101010101" pitchFamily="18" charset="-127"/>
                <a:ea typeface="Batang" panose="02030600000101010101" pitchFamily="18" charset="-127"/>
              </a:rPr>
              <a:t>. The flag must be in perfect condition, hung correctly from a white pole or from the building front. Failure to do so can result in fines of up to 40,000 pesos (about US$ 80</a:t>
            </a:r>
            <a:r>
              <a:rPr lang="en-US" sz="1800" dirty="0" smtClean="0">
                <a:latin typeface="Batang" panose="02030600000101010101" pitchFamily="18" charset="-127"/>
                <a:ea typeface="Batang" panose="02030600000101010101" pitchFamily="18" charset="-127"/>
              </a:rPr>
              <a:t>).</a:t>
            </a:r>
          </a:p>
          <a:p>
            <a:r>
              <a:rPr lang="en-US" sz="1800" dirty="0">
                <a:latin typeface="Batang" panose="02030600000101010101" pitchFamily="18" charset="-127"/>
                <a:ea typeface="Batang" panose="02030600000101010101" pitchFamily="18" charset="-127"/>
              </a:rPr>
              <a:t>Chileans call their country: </a:t>
            </a:r>
            <a:r>
              <a:rPr lang="en-US" sz="1800" dirty="0" err="1">
                <a:latin typeface="Batang" panose="02030600000101010101" pitchFamily="18" charset="-127"/>
                <a:ea typeface="Batang" panose="02030600000101010101" pitchFamily="18" charset="-127"/>
              </a:rPr>
              <a:t>país</a:t>
            </a:r>
            <a:r>
              <a:rPr lang="en-US" sz="1800" dirty="0">
                <a:latin typeface="Batang" panose="02030600000101010101" pitchFamily="18" charset="-127"/>
                <a:ea typeface="Batang" panose="02030600000101010101" pitchFamily="18" charset="-127"/>
              </a:rPr>
              <a:t> de </a:t>
            </a:r>
            <a:r>
              <a:rPr lang="en-US" sz="1800" dirty="0" err="1">
                <a:latin typeface="Batang" panose="02030600000101010101" pitchFamily="18" charset="-127"/>
                <a:ea typeface="Batang" panose="02030600000101010101" pitchFamily="18" charset="-127"/>
              </a:rPr>
              <a:t>poetas</a:t>
            </a:r>
            <a:r>
              <a:rPr lang="en-US" sz="1800" dirty="0">
                <a:latin typeface="Batang" panose="02030600000101010101" pitchFamily="18" charset="-127"/>
                <a:ea typeface="Batang" panose="02030600000101010101" pitchFamily="18" charset="-127"/>
              </a:rPr>
              <a:t> (country of poets), for good reason too, the country's two Nobel Prize winners both won in Literature. Gabriela Mistral in 1945, and the country's most famous poet, Pablo Neruda in 1971.</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54" y="2819399"/>
            <a:ext cx="1239982" cy="763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941426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heel(1)">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heel(1)">
                                      <p:cBhvr>
                                        <p:cTn id="12" dur="2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heel(1)">
                                      <p:cBhvr>
                                        <p:cTn id="17" dur="2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heel(1)">
                                      <p:cBhvr>
                                        <p:cTn id="22" dur="20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wheel(1)">
                                      <p:cBhvr>
                                        <p:cTn id="27" dur="20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wheel(1)">
                                      <p:cBhvr>
                                        <p:cTn id="32" dur="20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wheel(1)">
                                      <p:cBhvr>
                                        <p:cTn id="37" dur="200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Effect transition="in" filter="wheel(1)">
                                      <p:cBhvr>
                                        <p:cTn id="42" dur="2000"/>
                                        <p:tgtEl>
                                          <p:spTgt spid="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1">
                                            <p:txEl>
                                              <p:pRg st="8" end="8"/>
                                            </p:txEl>
                                          </p:spTgt>
                                        </p:tgtEl>
                                        <p:attrNameLst>
                                          <p:attrName>style.visibility</p:attrName>
                                        </p:attrNameLst>
                                      </p:cBhvr>
                                      <p:to>
                                        <p:strVal val="visible"/>
                                      </p:to>
                                    </p:set>
                                    <p:animEffect transition="in" filter="wheel(1)">
                                      <p:cBhvr>
                                        <p:cTn id="47" dur="2000"/>
                                        <p:tgtEl>
                                          <p:spTgt spid="1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1">
                                            <p:txEl>
                                              <p:pRg st="9" end="9"/>
                                            </p:txEl>
                                          </p:spTgt>
                                        </p:tgtEl>
                                        <p:attrNameLst>
                                          <p:attrName>style.visibility</p:attrName>
                                        </p:attrNameLst>
                                      </p:cBhvr>
                                      <p:to>
                                        <p:strVal val="visible"/>
                                      </p:to>
                                    </p:set>
                                    <p:animEffect transition="in" filter="wheel(1)">
                                      <p:cBhvr>
                                        <p:cTn id="52" dur="20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339243"/>
            <a:ext cx="8229600" cy="1143000"/>
          </a:xfrm>
        </p:spPr>
        <p:txBody>
          <a:bodyPr/>
          <a:lstStyle/>
          <a:p>
            <a:r>
              <a:rPr lang="en-US" dirty="0" smtClean="0">
                <a:latin typeface="Bernard MT Condensed" panose="02050806060905020404" pitchFamily="18" charset="0"/>
              </a:rPr>
              <a:t>Continuation of Facts.</a:t>
            </a:r>
            <a:endParaRPr lang="en-US" dirty="0">
              <a:latin typeface="Bernard MT Condensed" panose="02050806060905020404" pitchFamily="18" charset="0"/>
            </a:endParaRPr>
          </a:p>
        </p:txBody>
      </p:sp>
      <p:sp>
        <p:nvSpPr>
          <p:cNvPr id="3" name="Content Placeholder 2"/>
          <p:cNvSpPr>
            <a:spLocks noGrp="1"/>
          </p:cNvSpPr>
          <p:nvPr>
            <p:ph idx="1"/>
          </p:nvPr>
        </p:nvSpPr>
        <p:spPr/>
        <p:txBody>
          <a:bodyPr>
            <a:noAutofit/>
          </a:bodyPr>
          <a:lstStyle/>
          <a:p>
            <a:r>
              <a:rPr lang="en-US" sz="2800" dirty="0" smtClean="0">
                <a:latin typeface="Batang" panose="02030600000101010101" pitchFamily="18" charset="-127"/>
                <a:ea typeface="Batang" panose="02030600000101010101" pitchFamily="18" charset="-127"/>
              </a:rPr>
              <a:t>Chiles national sport is soccer</a:t>
            </a:r>
          </a:p>
          <a:p>
            <a:r>
              <a:rPr lang="en-US" sz="2800" dirty="0" smtClean="0">
                <a:latin typeface="Batang" panose="02030600000101010101" pitchFamily="18" charset="-127"/>
                <a:ea typeface="Batang" panose="02030600000101010101" pitchFamily="18" charset="-127"/>
              </a:rPr>
              <a:t>Chile has a chain of about 2,000 volcanoes dotted along the Andes, it has the second largest volcano chain in the world after Indonesia.</a:t>
            </a:r>
          </a:p>
          <a:p>
            <a:r>
              <a:rPr lang="en-US" sz="2800" dirty="0" smtClean="0">
                <a:latin typeface="Batang" panose="02030600000101010101" pitchFamily="18" charset="-127"/>
                <a:ea typeface="Batang" panose="02030600000101010101" pitchFamily="18" charset="-127"/>
              </a:rPr>
              <a:t>Worldwide 9,800,000 people drink daily a glass of Chile.</a:t>
            </a:r>
          </a:p>
          <a:p>
            <a:r>
              <a:rPr lang="en-US" sz="2800" dirty="0" smtClean="0">
                <a:latin typeface="Batang" panose="02030600000101010101" pitchFamily="18" charset="-127"/>
                <a:ea typeface="Batang" panose="02030600000101010101" pitchFamily="18" charset="-127"/>
              </a:rPr>
              <a:t>The Chilean Peso is the national currency of Chile and is equivalent to about 17 cents.</a:t>
            </a:r>
            <a:endParaRPr lang="en-US" sz="2800" dirty="0">
              <a:latin typeface="Batang" panose="02030600000101010101" pitchFamily="18" charset="-127"/>
              <a:ea typeface="Batang" panose="02030600000101010101" pitchFamily="18" charset="-127"/>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533400" y="1"/>
            <a:ext cx="11176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
            <a:ext cx="2168236" cy="1821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001" y="5791200"/>
            <a:ext cx="1052944" cy="1052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1" y="5791199"/>
            <a:ext cx="1523999" cy="1164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848135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Bernard MT Condensed" panose="02050806060905020404" pitchFamily="18" charset="0"/>
              </a:rPr>
              <a:t>Conclusion</a:t>
            </a:r>
            <a:endParaRPr lang="en-US">
              <a:latin typeface="Bernard MT Condensed" panose="02050806060905020404" pitchFamily="18" charset="0"/>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Chile is a wonderful country with a lot of nice tourist </a:t>
            </a:r>
            <a:r>
              <a:rPr lang="en-US" dirty="0" err="1" smtClean="0"/>
              <a:t>attractions,great</a:t>
            </a:r>
            <a:r>
              <a:rPr lang="en-US" dirty="0" smtClean="0"/>
              <a:t> </a:t>
            </a:r>
            <a:r>
              <a:rPr lang="en-US" dirty="0" err="1" smtClean="0"/>
              <a:t>weather,great</a:t>
            </a:r>
            <a:r>
              <a:rPr lang="en-US" dirty="0" smtClean="0"/>
              <a:t> culture and wonderful </a:t>
            </a:r>
            <a:r>
              <a:rPr lang="en-US" dirty="0" err="1" smtClean="0"/>
              <a:t>people.There</a:t>
            </a:r>
            <a:r>
              <a:rPr lang="en-US" dirty="0" smtClean="0"/>
              <a:t> are a lot of great tourist attractions to visit in Chile like the Easter Island Stone </a:t>
            </a:r>
            <a:r>
              <a:rPr lang="en-US" dirty="0" err="1" smtClean="0"/>
              <a:t>Heads,San</a:t>
            </a:r>
            <a:r>
              <a:rPr lang="en-US" dirty="0" smtClean="0"/>
              <a:t> Pedro de Atacama, and Lake District 	</a:t>
            </a:r>
            <a:endParaRPr lang="en-US" dirty="0"/>
          </a:p>
        </p:txBody>
      </p:sp>
    </p:spTree>
    <p:extLst>
      <p:ext uri="{BB962C8B-B14F-4D97-AF65-F5344CB8AC3E}">
        <p14:creationId xmlns:p14="http://schemas.microsoft.com/office/powerpoint/2010/main" val="146135036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latin typeface="Bernard MT Condensed" panose="02050806060905020404" pitchFamily="18" charset="0"/>
                <a:ea typeface="Batang" panose="02030600000101010101" pitchFamily="18" charset="-127"/>
              </a:rPr>
              <a:t>Lets Review.</a:t>
            </a:r>
            <a:endParaRPr lang="en-US" dirty="0">
              <a:latin typeface="Bernard MT Condensed" panose="02050806060905020404" pitchFamily="18" charset="0"/>
              <a:ea typeface="Batang" panose="02030600000101010101" pitchFamily="18" charset="-127"/>
            </a:endParaRPr>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pPr marL="514350" indent="-514350">
              <a:buFont typeface="+mj-lt"/>
              <a:buAutoNum type="arabicParenR"/>
            </a:pPr>
            <a:r>
              <a:rPr lang="en-US" sz="2800" dirty="0" smtClean="0">
                <a:latin typeface="Batang" panose="02030600000101010101" pitchFamily="18" charset="-127"/>
                <a:ea typeface="Batang" panose="02030600000101010101" pitchFamily="18" charset="-127"/>
              </a:rPr>
              <a:t>What are some of Chiles environmental problems?</a:t>
            </a:r>
          </a:p>
          <a:p>
            <a:pPr marL="514350" indent="-514350">
              <a:buFont typeface="+mj-lt"/>
              <a:buAutoNum type="arabicParenR"/>
            </a:pPr>
            <a:r>
              <a:rPr lang="en-US" sz="2800" dirty="0" smtClean="0">
                <a:latin typeface="Batang" panose="02030600000101010101" pitchFamily="18" charset="-127"/>
                <a:ea typeface="Batang" panose="02030600000101010101" pitchFamily="18" charset="-127"/>
              </a:rPr>
              <a:t>What are the three main climates that Chile can be divided into?</a:t>
            </a:r>
          </a:p>
          <a:p>
            <a:pPr marL="514350" indent="-514350">
              <a:buFont typeface="+mj-lt"/>
              <a:buAutoNum type="arabicParenR"/>
            </a:pPr>
            <a:r>
              <a:rPr lang="en-US" sz="2800" dirty="0" smtClean="0">
                <a:latin typeface="Batang" panose="02030600000101010101" pitchFamily="18" charset="-127"/>
                <a:ea typeface="Batang" panose="02030600000101010101" pitchFamily="18" charset="-127"/>
              </a:rPr>
              <a:t>What is the driest place on earth?</a:t>
            </a:r>
          </a:p>
          <a:p>
            <a:pPr marL="514350" indent="-514350">
              <a:buFont typeface="+mj-lt"/>
              <a:buAutoNum type="arabicParenR"/>
            </a:pPr>
            <a:r>
              <a:rPr lang="en-US" sz="2800" dirty="0" smtClean="0">
                <a:latin typeface="Batang" panose="02030600000101010101" pitchFamily="18" charset="-127"/>
                <a:ea typeface="Batang" panose="02030600000101010101" pitchFamily="18" charset="-127"/>
              </a:rPr>
              <a:t>When did Chile declare its independence?</a:t>
            </a:r>
          </a:p>
          <a:p>
            <a:pPr marL="0" indent="0">
              <a:buNone/>
            </a:pPr>
            <a:endParaRPr lang="en-US" sz="2800" dirty="0" smtClean="0">
              <a:latin typeface="Batang" panose="02030600000101010101" pitchFamily="18" charset="-127"/>
              <a:ea typeface="Batang" panose="02030600000101010101" pitchFamily="18" charset="-127"/>
            </a:endParaRPr>
          </a:p>
          <a:p>
            <a:pPr marL="0" indent="0">
              <a:buNone/>
            </a:pPr>
            <a:endParaRPr lang="en-US" dirty="0" smtClean="0"/>
          </a:p>
          <a:p>
            <a:pPr marL="0" indent="0">
              <a:buNone/>
            </a:pPr>
            <a:endParaRPr lang="en-US" dirty="0" smtClean="0"/>
          </a:p>
          <a:p>
            <a:pPr marL="514350" indent="-514350">
              <a:buFont typeface="+mj-lt"/>
              <a:buAutoNum type="arabicParenR"/>
            </a:pPr>
            <a:endParaRPr lang="en-US" dirty="0"/>
          </a:p>
        </p:txBody>
      </p:sp>
    </p:spTree>
    <p:extLst>
      <p:ext uri="{BB962C8B-B14F-4D97-AF65-F5344CB8AC3E}">
        <p14:creationId xmlns:p14="http://schemas.microsoft.com/office/powerpoint/2010/main" val="36106407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Bernard MT Condensed" panose="02050806060905020404" pitchFamily="18" charset="0"/>
              </a:rPr>
              <a:t>Links.</a:t>
            </a:r>
            <a:endParaRPr lang="en-US" dirty="0">
              <a:latin typeface="Bernard MT Condensed" panose="02050806060905020404" pitchFamily="18" charset="0"/>
            </a:endParaRPr>
          </a:p>
        </p:txBody>
      </p:sp>
      <p:sp>
        <p:nvSpPr>
          <p:cNvPr id="3" name="Content Placeholder 2"/>
          <p:cNvSpPr>
            <a:spLocks noGrp="1"/>
          </p:cNvSpPr>
          <p:nvPr>
            <p:ph idx="1"/>
          </p:nvPr>
        </p:nvSpPr>
        <p:spPr/>
        <p:txBody>
          <a:bodyPr>
            <a:normAutofit fontScale="85000" lnSpcReduction="20000"/>
          </a:bodyPr>
          <a:lstStyle/>
          <a:p>
            <a:r>
              <a:rPr lang="en-US" dirty="0">
                <a:hlinkClick r:id="rId2"/>
              </a:rPr>
              <a:t>https://www.cia.gov/library/publications/the-world-factbook/geos/ci.html</a:t>
            </a:r>
          </a:p>
          <a:p>
            <a:r>
              <a:rPr lang="en-US" dirty="0" smtClean="0">
                <a:hlinkClick r:id="rId2"/>
              </a:rPr>
              <a:t>http</a:t>
            </a:r>
            <a:r>
              <a:rPr lang="en-US" dirty="0">
                <a:hlinkClick r:id="rId2"/>
              </a:rPr>
              <a:t>://</a:t>
            </a:r>
            <a:r>
              <a:rPr lang="en-US" dirty="0" smtClean="0">
                <a:hlinkClick r:id="rId2"/>
              </a:rPr>
              <a:t>www.infoplease.com/encyclopedia/world/chile.html</a:t>
            </a:r>
            <a:endParaRPr lang="en-US" dirty="0" smtClean="0"/>
          </a:p>
          <a:p>
            <a:r>
              <a:rPr lang="en-US" dirty="0">
                <a:hlinkClick r:id="rId3"/>
              </a:rPr>
              <a:t>http://www.chileculture.org/chile-history-timeline</a:t>
            </a:r>
            <a:r>
              <a:rPr lang="en-US" dirty="0" smtClean="0">
                <a:hlinkClick r:id="rId3"/>
              </a:rPr>
              <a:t>/</a:t>
            </a:r>
            <a:endParaRPr lang="en-US" dirty="0" smtClean="0"/>
          </a:p>
          <a:p>
            <a:r>
              <a:rPr lang="en-US" dirty="0">
                <a:hlinkClick r:id="rId4"/>
              </a:rPr>
              <a:t>http://</a:t>
            </a:r>
            <a:r>
              <a:rPr lang="en-US" dirty="0" smtClean="0">
                <a:hlinkClick r:id="rId4"/>
              </a:rPr>
              <a:t>chilefishing.com/chilehistory.htm</a:t>
            </a:r>
            <a:endParaRPr lang="en-US" dirty="0" smtClean="0"/>
          </a:p>
          <a:p>
            <a:r>
              <a:rPr lang="en-US" dirty="0" smtClean="0">
                <a:hlinkClick r:id="rId5"/>
              </a:rPr>
              <a:t>www.swyaa.org/resources/handbook/Chile.htm</a:t>
            </a:r>
            <a:endParaRPr lang="en-US" dirty="0" smtClean="0"/>
          </a:p>
          <a:p>
            <a:r>
              <a:rPr lang="en-US" dirty="0">
                <a:hlinkClick r:id="rId6"/>
              </a:rPr>
              <a:t>http://</a:t>
            </a:r>
            <a:r>
              <a:rPr lang="en-US" dirty="0" smtClean="0">
                <a:hlinkClick r:id="rId6"/>
              </a:rPr>
              <a:t>www.nationsencyclopedia.com/Americas/Chile.html#b</a:t>
            </a:r>
            <a:endParaRPr lang="en-US" dirty="0" smtClean="0"/>
          </a:p>
          <a:p>
            <a:r>
              <a:rPr lang="en-US" dirty="0">
                <a:hlinkClick r:id="rId7"/>
              </a:rPr>
              <a:t>http://</a:t>
            </a:r>
            <a:r>
              <a:rPr lang="en-US" dirty="0" smtClean="0">
                <a:hlinkClick r:id="rId7"/>
              </a:rPr>
              <a:t>www.sciencekids.co.nz/sciencefacts/countries/chile.html</a:t>
            </a:r>
            <a:endParaRPr lang="en-US" dirty="0" smtClean="0"/>
          </a:p>
          <a:p>
            <a:endParaRPr lang="en-US" dirty="0" smtClean="0"/>
          </a:p>
        </p:txBody>
      </p:sp>
    </p:spTree>
    <p:extLst>
      <p:ext uri="{BB962C8B-B14F-4D97-AF65-F5344CB8AC3E}">
        <p14:creationId xmlns:p14="http://schemas.microsoft.com/office/powerpoint/2010/main" val="1074040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3581400" y="-457200"/>
            <a:ext cx="7772400" cy="1470025"/>
          </a:xfrm>
        </p:spPr>
        <p:txBody>
          <a:bodyPr>
            <a:normAutofit/>
          </a:bodyPr>
          <a:lstStyle/>
          <a:p>
            <a:r>
              <a:rPr lang="en-US" sz="4800" dirty="0" smtClean="0">
                <a:latin typeface="Bernard MT Condensed" panose="02050806060905020404" pitchFamily="18" charset="0"/>
              </a:rPr>
              <a:t>Introduction</a:t>
            </a:r>
            <a:endParaRPr lang="en-US" sz="4800" dirty="0">
              <a:latin typeface="Bernard MT Condensed" panose="02050806060905020404" pitchFamily="18" charset="0"/>
            </a:endParaRPr>
          </a:p>
        </p:txBody>
      </p:sp>
      <p:sp>
        <p:nvSpPr>
          <p:cNvPr id="4" name="Subtitle 3"/>
          <p:cNvSpPr>
            <a:spLocks noGrp="1"/>
          </p:cNvSpPr>
          <p:nvPr>
            <p:ph type="subTitle" idx="1"/>
          </p:nvPr>
        </p:nvSpPr>
        <p:spPr>
          <a:xfrm>
            <a:off x="5867400" y="914400"/>
            <a:ext cx="3276600" cy="5943600"/>
          </a:xfrm>
        </p:spPr>
        <p:style>
          <a:lnRef idx="0">
            <a:schemeClr val="accent5"/>
          </a:lnRef>
          <a:fillRef idx="3">
            <a:schemeClr val="accent5"/>
          </a:fillRef>
          <a:effectRef idx="3">
            <a:schemeClr val="accent5"/>
          </a:effectRef>
          <a:fontRef idx="minor">
            <a:schemeClr val="lt1"/>
          </a:fontRef>
        </p:style>
        <p:txBody>
          <a:bodyPr>
            <a:normAutofit fontScale="85000" lnSpcReduction="20000"/>
          </a:bodyPr>
          <a:lstStyle/>
          <a:p>
            <a:r>
              <a:rPr lang="en-US" sz="2800" dirty="0" smtClean="0">
                <a:solidFill>
                  <a:schemeClr val="tx1"/>
                </a:solidFill>
                <a:latin typeface="Batang" panose="02030600000101010101" pitchFamily="18" charset="-127"/>
                <a:ea typeface="Batang" panose="02030600000101010101" pitchFamily="18" charset="-127"/>
              </a:rPr>
              <a:t>Chile is a country of startling contrasts and extreme beauty with attractions from the towering volcanic peaks of the Andes to the ancient forests of the Lake District. In this presentation you should expect to see the geography of this country, its history, its </a:t>
            </a:r>
            <a:r>
              <a:rPr lang="en-US" sz="2800" dirty="0" err="1" smtClean="0">
                <a:solidFill>
                  <a:schemeClr val="tx1"/>
                </a:solidFill>
                <a:latin typeface="Batang" panose="02030600000101010101" pitchFamily="18" charset="-127"/>
                <a:ea typeface="Batang" panose="02030600000101010101" pitchFamily="18" charset="-127"/>
              </a:rPr>
              <a:t>economy,culture,climates,environmental</a:t>
            </a:r>
            <a:r>
              <a:rPr lang="en-US" sz="2800" dirty="0" smtClean="0">
                <a:solidFill>
                  <a:schemeClr val="tx1"/>
                </a:solidFill>
                <a:latin typeface="Batang" panose="02030600000101010101" pitchFamily="18" charset="-127"/>
                <a:ea typeface="Batang" panose="02030600000101010101" pitchFamily="18" charset="-127"/>
              </a:rPr>
              <a:t> problems and some other interesting facts</a:t>
            </a:r>
            <a:endParaRPr lang="en-US" sz="2800" dirty="0">
              <a:solidFill>
                <a:schemeClr val="tx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398926926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Bernard MT Condensed" panose="02050806060905020404" pitchFamily="18" charset="0"/>
              </a:rPr>
              <a:t>Climate.</a:t>
            </a:r>
            <a:endParaRPr lang="en-US" sz="4800" dirty="0">
              <a:latin typeface="Bernard MT Condensed" panose="02050806060905020404" pitchFamily="18" charset="0"/>
            </a:endParaRPr>
          </a:p>
        </p:txBody>
      </p:sp>
      <p:sp>
        <p:nvSpPr>
          <p:cNvPr id="3" name="Content Placeholder 2"/>
          <p:cNvSpPr>
            <a:spLocks noGrp="1"/>
          </p:cNvSpPr>
          <p:nvPr>
            <p:ph idx="1"/>
          </p:nvPr>
        </p:nvSpPr>
        <p:spPr/>
        <p:txBody>
          <a:bodyPr>
            <a:normAutofit/>
          </a:bodyPr>
          <a:lstStyle/>
          <a:p>
            <a:r>
              <a:rPr lang="en-US" sz="2400" dirty="0" smtClean="0">
                <a:latin typeface="Batang" panose="02030600000101010101" pitchFamily="18" charset="-127"/>
                <a:ea typeface="Batang" panose="02030600000101010101" pitchFamily="18" charset="-127"/>
              </a:rPr>
              <a:t>Chile can be divided into three major climate areas-very arid in the far </a:t>
            </a:r>
            <a:r>
              <a:rPr lang="en-US" sz="2400" dirty="0" err="1" smtClean="0">
                <a:latin typeface="Batang" panose="02030600000101010101" pitchFamily="18" charset="-127"/>
                <a:ea typeface="Batang" panose="02030600000101010101" pitchFamily="18" charset="-127"/>
              </a:rPr>
              <a:t>north,cool</a:t>
            </a:r>
            <a:r>
              <a:rPr lang="en-US" sz="2400" dirty="0" smtClean="0">
                <a:latin typeface="Batang" panose="02030600000101010101" pitchFamily="18" charset="-127"/>
                <a:ea typeface="Batang" panose="02030600000101010101" pitchFamily="18" charset="-127"/>
              </a:rPr>
              <a:t> and damp in the south and a temperate </a:t>
            </a:r>
            <a:r>
              <a:rPr lang="en-US" sz="2400" dirty="0" err="1" smtClean="0">
                <a:latin typeface="Batang" panose="02030600000101010101" pitchFamily="18" charset="-127"/>
                <a:ea typeface="Batang" panose="02030600000101010101" pitchFamily="18" charset="-127"/>
              </a:rPr>
              <a:t>Meditteranean</a:t>
            </a:r>
            <a:r>
              <a:rPr lang="en-US" sz="2400" dirty="0" smtClean="0">
                <a:latin typeface="Batang" panose="02030600000101010101" pitchFamily="18" charset="-127"/>
                <a:ea typeface="Batang" panose="02030600000101010101" pitchFamily="18" charset="-127"/>
              </a:rPr>
              <a:t> climate in central </a:t>
            </a:r>
            <a:r>
              <a:rPr lang="en-US" sz="2400" dirty="0" err="1" smtClean="0">
                <a:latin typeface="Batang" panose="02030600000101010101" pitchFamily="18" charset="-127"/>
                <a:ea typeface="Batang" panose="02030600000101010101" pitchFamily="18" charset="-127"/>
              </a:rPr>
              <a:t>Chile.Since</a:t>
            </a:r>
            <a:r>
              <a:rPr lang="en-US" sz="2400" dirty="0" smtClean="0">
                <a:latin typeface="Batang" panose="02030600000101010101" pitchFamily="18" charset="-127"/>
                <a:ea typeface="Batang" panose="02030600000101010101" pitchFamily="18" charset="-127"/>
              </a:rPr>
              <a:t> Chile lies deep in the southern </a:t>
            </a:r>
            <a:r>
              <a:rPr lang="en-US" sz="2400" dirty="0" err="1" smtClean="0">
                <a:latin typeface="Batang" panose="02030600000101010101" pitchFamily="18" charset="-127"/>
                <a:ea typeface="Batang" panose="02030600000101010101" pitchFamily="18" charset="-127"/>
              </a:rPr>
              <a:t>hemisphere,the</a:t>
            </a:r>
            <a:r>
              <a:rPr lang="en-US" sz="2400" dirty="0" smtClean="0">
                <a:latin typeface="Batang" panose="02030600000101010101" pitchFamily="18" charset="-127"/>
                <a:ea typeface="Batang" panose="02030600000101010101" pitchFamily="18" charset="-127"/>
              </a:rPr>
              <a:t> seasons fall at opposite times of the year from the northern </a:t>
            </a:r>
            <a:r>
              <a:rPr lang="en-US" sz="2400" dirty="0" err="1" smtClean="0">
                <a:latin typeface="Batang" panose="02030600000101010101" pitchFamily="18" charset="-127"/>
                <a:ea typeface="Batang" panose="02030600000101010101" pitchFamily="18" charset="-127"/>
              </a:rPr>
              <a:t>hemisphere.The</a:t>
            </a:r>
            <a:r>
              <a:rPr lang="en-US" sz="2400" dirty="0" smtClean="0">
                <a:latin typeface="Batang" panose="02030600000101010101" pitchFamily="18" charset="-127"/>
                <a:ea typeface="Batang" panose="02030600000101010101" pitchFamily="18" charset="-127"/>
              </a:rPr>
              <a:t> summer months are </a:t>
            </a:r>
            <a:r>
              <a:rPr lang="en-US" sz="2400" dirty="0" err="1" smtClean="0">
                <a:latin typeface="Batang" panose="02030600000101010101" pitchFamily="18" charset="-127"/>
                <a:ea typeface="Batang" panose="02030600000101010101" pitchFamily="18" charset="-127"/>
              </a:rPr>
              <a:t>December,January</a:t>
            </a:r>
            <a:r>
              <a:rPr lang="en-US" sz="2400" dirty="0" smtClean="0">
                <a:latin typeface="Batang" panose="02030600000101010101" pitchFamily="18" charset="-127"/>
                <a:ea typeface="Batang" panose="02030600000101010101" pitchFamily="18" charset="-127"/>
              </a:rPr>
              <a:t> and February while </a:t>
            </a:r>
            <a:r>
              <a:rPr lang="en-US" sz="2400" dirty="0" err="1" smtClean="0">
                <a:latin typeface="Batang" panose="02030600000101010101" pitchFamily="18" charset="-127"/>
                <a:ea typeface="Batang" panose="02030600000101010101" pitchFamily="18" charset="-127"/>
              </a:rPr>
              <a:t>June,July</a:t>
            </a:r>
            <a:r>
              <a:rPr lang="en-US" sz="2400" dirty="0" smtClean="0">
                <a:latin typeface="Batang" panose="02030600000101010101" pitchFamily="18" charset="-127"/>
                <a:ea typeface="Batang" panose="02030600000101010101" pitchFamily="18" charset="-127"/>
              </a:rPr>
              <a:t> and August are winter </a:t>
            </a:r>
            <a:r>
              <a:rPr lang="en-US" sz="2400" dirty="0" err="1" smtClean="0">
                <a:latin typeface="Batang" panose="02030600000101010101" pitchFamily="18" charset="-127"/>
                <a:ea typeface="Batang" panose="02030600000101010101" pitchFamily="18" charset="-127"/>
              </a:rPr>
              <a:t>months.When</a:t>
            </a:r>
            <a:r>
              <a:rPr lang="en-US" sz="2400" dirty="0" smtClean="0">
                <a:latin typeface="Batang" panose="02030600000101010101" pitchFamily="18" charset="-127"/>
                <a:ea typeface="Batang" panose="02030600000101010101" pitchFamily="18" charset="-127"/>
              </a:rPr>
              <a:t> its spring in North America ,it is autumn in Chile and vice </a:t>
            </a:r>
            <a:r>
              <a:rPr lang="en-US" sz="2400" dirty="0" err="1" smtClean="0">
                <a:latin typeface="Batang" panose="02030600000101010101" pitchFamily="18" charset="-127"/>
                <a:ea typeface="Batang" panose="02030600000101010101" pitchFamily="18" charset="-127"/>
              </a:rPr>
              <a:t>versa.In</a:t>
            </a:r>
            <a:r>
              <a:rPr lang="en-US" sz="2400" dirty="0" smtClean="0">
                <a:latin typeface="Batang" panose="02030600000101010101" pitchFamily="18" charset="-127"/>
                <a:ea typeface="Batang" panose="02030600000101010101" pitchFamily="18" charset="-127"/>
              </a:rPr>
              <a:t> </a:t>
            </a:r>
            <a:r>
              <a:rPr lang="en-US" sz="2400" dirty="0" err="1" smtClean="0">
                <a:latin typeface="Batang" panose="02030600000101010101" pitchFamily="18" charset="-127"/>
                <a:ea typeface="Batang" panose="02030600000101010101" pitchFamily="18" charset="-127"/>
              </a:rPr>
              <a:t>Satiango,the</a:t>
            </a:r>
            <a:r>
              <a:rPr lang="en-US" sz="2400" dirty="0" smtClean="0">
                <a:latin typeface="Batang" panose="02030600000101010101" pitchFamily="18" charset="-127"/>
                <a:ea typeface="Batang" panose="02030600000101010101" pitchFamily="18" charset="-127"/>
              </a:rPr>
              <a:t> seasons are well defined with hot summers(maximum 82 degrees-90 degrees) and short winters as low as (32 degrees).</a:t>
            </a:r>
            <a:endParaRPr lang="en-US" sz="2400" dirty="0">
              <a:latin typeface="Batang" panose="02030600000101010101" pitchFamily="18" charset="-127"/>
              <a:ea typeface="Batang" panose="02030600000101010101" pitchFamily="18" charset="-127"/>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855"/>
            <a:ext cx="1698749" cy="1690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3856"/>
            <a:ext cx="2209800" cy="1724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90750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r>
              <a:rPr lang="en-US" sz="4800" dirty="0" smtClean="0">
                <a:latin typeface="Bernard MT Condensed" panose="02050806060905020404" pitchFamily="18" charset="0"/>
              </a:rPr>
              <a:t>Geography</a:t>
            </a:r>
            <a:endParaRPr lang="en-US" sz="4800" dirty="0">
              <a:latin typeface="Bernard MT Condensed" panose="02050806060905020404" pitchFamily="18" charset="0"/>
            </a:endParaRPr>
          </a:p>
        </p:txBody>
      </p:sp>
      <p:sp>
        <p:nvSpPr>
          <p:cNvPr id="5" name="Content Placeholder 4"/>
          <p:cNvSpPr>
            <a:spLocks noGrp="1"/>
          </p:cNvSpPr>
          <p:nvPr>
            <p:ph idx="1"/>
          </p:nvPr>
        </p:nvSpPr>
        <p:spPr>
          <a:xfrm>
            <a:off x="3186544" y="914400"/>
            <a:ext cx="5715000" cy="4525963"/>
          </a:xfrm>
        </p:spPr>
        <p:txBody>
          <a:bodyPr>
            <a:noAutofit/>
          </a:bodyPr>
          <a:lstStyle/>
          <a:p>
            <a:r>
              <a:rPr lang="en-US" sz="2800" dirty="0" smtClean="0">
                <a:latin typeface="Batang" panose="02030600000101010101" pitchFamily="18" charset="-127"/>
                <a:ea typeface="Batang" panose="02030600000101010101" pitchFamily="18" charset="-127"/>
              </a:rPr>
              <a:t>Chile is located south of Peru and west of Bolivia and </a:t>
            </a:r>
            <a:r>
              <a:rPr lang="en-US" sz="2800" dirty="0" err="1" smtClean="0">
                <a:latin typeface="Batang" panose="02030600000101010101" pitchFamily="18" charset="-127"/>
                <a:ea typeface="Batang" panose="02030600000101010101" pitchFamily="18" charset="-127"/>
              </a:rPr>
              <a:t>Argentina.One</a:t>
            </a:r>
            <a:r>
              <a:rPr lang="en-US" sz="2800" dirty="0" smtClean="0">
                <a:latin typeface="Batang" panose="02030600000101010101" pitchFamily="18" charset="-127"/>
                <a:ea typeface="Batang" panose="02030600000101010101" pitchFamily="18" charset="-127"/>
              </a:rPr>
              <a:t>-third of Chile is covered by the towering ranges of the </a:t>
            </a:r>
            <a:r>
              <a:rPr lang="en-US" sz="2800" dirty="0" err="1" smtClean="0">
                <a:latin typeface="Batang" panose="02030600000101010101" pitchFamily="18" charset="-127"/>
                <a:ea typeface="Batang" panose="02030600000101010101" pitchFamily="18" charset="-127"/>
              </a:rPr>
              <a:t>Andes.In</a:t>
            </a:r>
            <a:r>
              <a:rPr lang="en-US" sz="2800" dirty="0" smtClean="0">
                <a:latin typeface="Batang" panose="02030600000101010101" pitchFamily="18" charset="-127"/>
                <a:ea typeface="Batang" panose="02030600000101010101" pitchFamily="18" charset="-127"/>
              </a:rPr>
              <a:t> the North is the driest place on earth, the Atacama desert, and in the center is a thick populated valley with most of Chiles arable land. Chile's latitude and longitude is 30° 00' S and 71° 00' W and is has an area of 756,102 sq. km.</a:t>
            </a:r>
            <a:endParaRPr lang="en-US" sz="2800" dirty="0">
              <a:latin typeface="Batang" panose="02030600000101010101" pitchFamily="18" charset="-127"/>
              <a:ea typeface="Batang" panose="02030600000101010101" pitchFamily="18" charset="-127"/>
            </a:endParaRPr>
          </a:p>
        </p:txBody>
      </p:sp>
      <p:pic>
        <p:nvPicPr>
          <p:cNvPr id="2050" name="Picture 2" descr="http://www.monstersandcritics.com/topics/pictures/images/201045/Chile-998347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0732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30966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05000"/>
            <a:ext cx="8229600" cy="4525963"/>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r>
              <a:rPr lang="en-US" sz="2000" dirty="0">
                <a:solidFill>
                  <a:schemeClr val="tx1">
                    <a:lumMod val="95000"/>
                    <a:lumOff val="5000"/>
                  </a:schemeClr>
                </a:solidFill>
                <a:latin typeface="Batang" panose="02030600000101010101" pitchFamily="18" charset="-127"/>
                <a:ea typeface="Batang" panose="02030600000101010101" pitchFamily="18" charset="-127"/>
              </a:rPr>
              <a:t>Prior to the arrival of the Spanish in the 16th century, the Inca ruled northern Chile while the </a:t>
            </a:r>
            <a:r>
              <a:rPr lang="en-US" sz="2000" dirty="0" err="1">
                <a:solidFill>
                  <a:schemeClr val="tx1">
                    <a:lumMod val="95000"/>
                    <a:lumOff val="5000"/>
                  </a:schemeClr>
                </a:solidFill>
                <a:latin typeface="Batang" panose="02030600000101010101" pitchFamily="18" charset="-127"/>
                <a:ea typeface="Batang" panose="02030600000101010101" pitchFamily="18" charset="-127"/>
              </a:rPr>
              <a:t>Mapuche</a:t>
            </a:r>
            <a:r>
              <a:rPr lang="en-US" sz="2000" dirty="0">
                <a:solidFill>
                  <a:schemeClr val="tx1">
                    <a:lumMod val="95000"/>
                    <a:lumOff val="5000"/>
                  </a:schemeClr>
                </a:solidFill>
                <a:latin typeface="Batang" panose="02030600000101010101" pitchFamily="18" charset="-127"/>
                <a:ea typeface="Batang" panose="02030600000101010101" pitchFamily="18" charset="-127"/>
              </a:rPr>
              <a:t> inhabited central and southern Chile. Although Chile declared its independence in 1810, decisive victory over the Spanish was not achieved until 1818. In the War of the Pacific (1879-83), Chile defeated Peru and Bolivia and won its present northern regions. It was not until the 1880s that the </a:t>
            </a:r>
            <a:r>
              <a:rPr lang="en-US" sz="2000" dirty="0" err="1">
                <a:solidFill>
                  <a:schemeClr val="tx1">
                    <a:lumMod val="95000"/>
                    <a:lumOff val="5000"/>
                  </a:schemeClr>
                </a:solidFill>
                <a:latin typeface="Batang" panose="02030600000101010101" pitchFamily="18" charset="-127"/>
                <a:ea typeface="Batang" panose="02030600000101010101" pitchFamily="18" charset="-127"/>
              </a:rPr>
              <a:t>Mapuche</a:t>
            </a:r>
            <a:r>
              <a:rPr lang="en-US" sz="2000" dirty="0">
                <a:solidFill>
                  <a:schemeClr val="tx1">
                    <a:lumMod val="95000"/>
                    <a:lumOff val="5000"/>
                  </a:schemeClr>
                </a:solidFill>
                <a:latin typeface="Batang" panose="02030600000101010101" pitchFamily="18" charset="-127"/>
                <a:ea typeface="Batang" panose="02030600000101010101" pitchFamily="18" charset="-127"/>
              </a:rPr>
              <a:t> were brought under central government control. After a series of elected governments, the three-year-old Marxist government of Salvador </a:t>
            </a:r>
            <a:r>
              <a:rPr lang="en-US" sz="2000" dirty="0" smtClean="0">
                <a:solidFill>
                  <a:schemeClr val="tx1">
                    <a:lumMod val="95000"/>
                    <a:lumOff val="5000"/>
                  </a:schemeClr>
                </a:solidFill>
                <a:latin typeface="Batang" panose="02030600000101010101" pitchFamily="18" charset="-127"/>
                <a:ea typeface="Batang" panose="02030600000101010101" pitchFamily="18" charset="-127"/>
              </a:rPr>
              <a:t>Allende </a:t>
            </a:r>
            <a:r>
              <a:rPr lang="en-US" sz="2000" dirty="0">
                <a:solidFill>
                  <a:schemeClr val="tx1">
                    <a:lumMod val="95000"/>
                    <a:lumOff val="5000"/>
                  </a:schemeClr>
                </a:solidFill>
                <a:latin typeface="Batang" panose="02030600000101010101" pitchFamily="18" charset="-127"/>
                <a:ea typeface="Batang" panose="02030600000101010101" pitchFamily="18" charset="-127"/>
              </a:rPr>
              <a:t>was overthrown in 1973 by a military coup led by Augusto </a:t>
            </a:r>
            <a:r>
              <a:rPr lang="en-US" sz="2000" dirty="0" smtClean="0">
                <a:solidFill>
                  <a:schemeClr val="tx1">
                    <a:lumMod val="95000"/>
                    <a:lumOff val="5000"/>
                  </a:schemeClr>
                </a:solidFill>
                <a:latin typeface="Batang" panose="02030600000101010101" pitchFamily="18" charset="-127"/>
                <a:ea typeface="Batang" panose="02030600000101010101" pitchFamily="18" charset="-127"/>
              </a:rPr>
              <a:t>Pinochet, </a:t>
            </a:r>
            <a:r>
              <a:rPr lang="en-US" sz="2000" dirty="0">
                <a:solidFill>
                  <a:schemeClr val="tx1">
                    <a:lumMod val="95000"/>
                    <a:lumOff val="5000"/>
                  </a:schemeClr>
                </a:solidFill>
                <a:latin typeface="Batang" panose="02030600000101010101" pitchFamily="18" charset="-127"/>
                <a:ea typeface="Batang" panose="02030600000101010101" pitchFamily="18" charset="-127"/>
              </a:rPr>
              <a:t>who ruled until a freely elected president was inaugurated in 1990. Sound economic policies, maintained consistently since the 1980s, contributed to steady growth, reduced poverty rates by over half, and helped secure the country's commitment to democratic and representative government. Chile has increasingly assumed regional and international leadership roles befitting its status as a stable, democratic nation. In January 2014, Chile assumed a nonpermanent seat on the UN Security Council for the 2014-15 </a:t>
            </a:r>
            <a:r>
              <a:rPr lang="en-US" sz="2000" dirty="0" smtClean="0">
                <a:solidFill>
                  <a:schemeClr val="tx1">
                    <a:lumMod val="95000"/>
                    <a:lumOff val="5000"/>
                  </a:schemeClr>
                </a:solidFill>
                <a:latin typeface="Batang" panose="02030600000101010101" pitchFamily="18" charset="-127"/>
                <a:ea typeface="Batang" panose="02030600000101010101" pitchFamily="18" charset="-127"/>
              </a:rPr>
              <a:t>term.</a:t>
            </a:r>
            <a:endParaRPr lang="en-US" sz="2000" dirty="0">
              <a:solidFill>
                <a:schemeClr val="tx1">
                  <a:lumMod val="95000"/>
                  <a:lumOff val="5000"/>
                </a:schemeClr>
              </a:solidFill>
              <a:latin typeface="Batang" panose="02030600000101010101" pitchFamily="18" charset="-127"/>
              <a:ea typeface="Batang" panose="02030600000101010101" pitchFamily="18" charset="-127"/>
            </a:endParaRPr>
          </a:p>
        </p:txBody>
      </p:sp>
      <p:sp>
        <p:nvSpPr>
          <p:cNvPr id="4" name="Title 3"/>
          <p:cNvSpPr>
            <a:spLocks noGrp="1"/>
          </p:cNvSpPr>
          <p:nvPr>
            <p:ph type="title"/>
          </p:nvPr>
        </p:nvSpPr>
        <p:spPr/>
        <p:txBody>
          <a:bodyPr/>
          <a:lstStyle/>
          <a:p>
            <a:r>
              <a:rPr lang="en-US" dirty="0" smtClean="0">
                <a:latin typeface="Bernard MT Condensed" panose="02050806060905020404" pitchFamily="18" charset="0"/>
              </a:rPr>
              <a:t>History</a:t>
            </a:r>
            <a:endParaRPr lang="en-US" dirty="0">
              <a:latin typeface="Bernard MT Condensed" panose="02050806060905020404" pitchFamily="18" charset="0"/>
            </a:endParaRPr>
          </a:p>
        </p:txBody>
      </p:sp>
    </p:spTree>
    <p:extLst>
      <p:ext uri="{BB962C8B-B14F-4D97-AF65-F5344CB8AC3E}">
        <p14:creationId xmlns:p14="http://schemas.microsoft.com/office/powerpoint/2010/main" val="136105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380"/>
            <a:ext cx="8229600" cy="1143000"/>
          </a:xfrm>
        </p:spPr>
        <p:txBody>
          <a:bodyPr>
            <a:normAutofit/>
          </a:bodyPr>
          <a:lstStyle/>
          <a:p>
            <a:r>
              <a:rPr lang="en-US" sz="4800" dirty="0" smtClean="0">
                <a:latin typeface="Bernard MT Condensed" panose="02050806060905020404" pitchFamily="18" charset="0"/>
              </a:rPr>
              <a:t>CULTURE</a:t>
            </a:r>
            <a:endParaRPr lang="en-US" sz="4800" dirty="0">
              <a:latin typeface="Bernard MT Condensed" panose="02050806060905020404" pitchFamily="18" charset="0"/>
            </a:endParaRPr>
          </a:p>
        </p:txBody>
      </p:sp>
      <p:sp>
        <p:nvSpPr>
          <p:cNvPr id="3" name="Content Placeholder 2"/>
          <p:cNvSpPr>
            <a:spLocks noGrp="1"/>
          </p:cNvSpPr>
          <p:nvPr>
            <p:ph idx="1"/>
          </p:nvPr>
        </p:nvSpPr>
        <p:spPr>
          <a:xfrm>
            <a:off x="457200" y="995474"/>
            <a:ext cx="8229600" cy="4525963"/>
          </a:xfrm>
        </p:spPr>
        <p:txBody>
          <a:bodyPr/>
          <a:lstStyle/>
          <a:p>
            <a:r>
              <a:rPr lang="en-US" sz="1800" dirty="0" smtClean="0">
                <a:latin typeface="Batang" panose="02030600000101010101" pitchFamily="18" charset="-127"/>
                <a:ea typeface="Batang" panose="02030600000101010101" pitchFamily="18" charset="-127"/>
              </a:rPr>
              <a:t>have</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362200" cy="1607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07538"/>
            <a:ext cx="2362200" cy="1652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607336"/>
            <a:ext cx="2362200" cy="1600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859693"/>
            <a:ext cx="2362199" cy="1998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78405" y="3903087"/>
            <a:ext cx="1765594" cy="1766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78405" y="5669543"/>
            <a:ext cx="1779450" cy="1188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78405" y="1990949"/>
            <a:ext cx="1765594" cy="191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43800" y="0"/>
            <a:ext cx="1633880" cy="1990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descr="http://www.joeskitchen.com/chile/facts/images/solohorse.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05211" y="995474"/>
            <a:ext cx="5073193" cy="3271726"/>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upload.wikimedia.org/wikipedia/commons/thumb/d/dd/Zamacueca-Chile.jpg/800px-Zamacueca-Chile.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62200" y="4267200"/>
            <a:ext cx="5016204"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0.tqn.com/d/wine/1/0/2/I/IMG_9592.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56563" y="0"/>
            <a:ext cx="1766455" cy="109624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98285" y="0"/>
            <a:ext cx="1206915" cy="1096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817017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066800"/>
          </a:xfrm>
        </p:spPr>
        <p:txBody>
          <a:bodyPr/>
          <a:lstStyle/>
          <a:p>
            <a:r>
              <a:rPr lang="en-US" dirty="0" smtClean="0">
                <a:latin typeface="Bernard MT Condensed" panose="02050806060905020404" pitchFamily="18" charset="0"/>
              </a:rPr>
              <a:t>Culture</a:t>
            </a:r>
            <a:endParaRPr lang="en-US" dirty="0">
              <a:latin typeface="Bernard MT Condensed" panose="02050806060905020404" pitchFamily="18" charset="0"/>
            </a:endParaRPr>
          </a:p>
        </p:txBody>
      </p:sp>
      <p:sp>
        <p:nvSpPr>
          <p:cNvPr id="3" name="Content Placeholder 2"/>
          <p:cNvSpPr>
            <a:spLocks noGrp="1"/>
          </p:cNvSpPr>
          <p:nvPr>
            <p:ph idx="1"/>
          </p:nvPr>
        </p:nvSpPr>
        <p:spPr>
          <a:xfrm>
            <a:off x="457200" y="990600"/>
            <a:ext cx="8229600" cy="5867400"/>
          </a:xfrm>
        </p:spPr>
        <p:style>
          <a:lnRef idx="1">
            <a:schemeClr val="accent6"/>
          </a:lnRef>
          <a:fillRef idx="3">
            <a:schemeClr val="accent6"/>
          </a:fillRef>
          <a:effectRef idx="2">
            <a:schemeClr val="accent6"/>
          </a:effectRef>
          <a:fontRef idx="minor">
            <a:schemeClr val="lt1"/>
          </a:fontRef>
        </p:style>
        <p:txBody>
          <a:bodyPr>
            <a:normAutofit fontScale="92500" lnSpcReduction="20000"/>
          </a:bodyPr>
          <a:lstStyle/>
          <a:p>
            <a:r>
              <a:rPr lang="en-US" sz="2600" dirty="0" smtClean="0">
                <a:latin typeface="Batang" panose="02030600000101010101" pitchFamily="18" charset="-127"/>
                <a:ea typeface="Batang" panose="02030600000101010101" pitchFamily="18" charset="-127"/>
              </a:rPr>
              <a:t>There are 17,363,984 people in Haiti and all these  people come from different tribes and have different cultures and </a:t>
            </a:r>
            <a:r>
              <a:rPr lang="en-US" sz="2600" dirty="0">
                <a:latin typeface="Batang" panose="02030600000101010101" pitchFamily="18" charset="-127"/>
                <a:ea typeface="Batang" panose="02030600000101010101" pitchFamily="18" charset="-127"/>
              </a:rPr>
              <a:t>backgrounds. </a:t>
            </a:r>
            <a:r>
              <a:rPr lang="en-US" sz="2600" dirty="0" smtClean="0">
                <a:latin typeface="Batang" panose="02030600000101010101" pitchFamily="18" charset="-127"/>
                <a:ea typeface="Batang" panose="02030600000101010101" pitchFamily="18" charset="-127"/>
              </a:rPr>
              <a:t>88.9% are white </a:t>
            </a:r>
            <a:r>
              <a:rPr lang="en-US" sz="2600" dirty="0">
                <a:latin typeface="Batang" panose="02030600000101010101" pitchFamily="18" charset="-127"/>
                <a:ea typeface="Batang" panose="02030600000101010101" pitchFamily="18" charset="-127"/>
              </a:rPr>
              <a:t>and </a:t>
            </a:r>
            <a:r>
              <a:rPr lang="en-US" sz="2600" dirty="0" smtClean="0">
                <a:latin typeface="Batang" panose="02030600000101010101" pitchFamily="18" charset="-127"/>
                <a:ea typeface="Batang" panose="02030600000101010101" pitchFamily="18" charset="-127"/>
              </a:rPr>
              <a:t>non-indigenous, 9.1% are </a:t>
            </a:r>
            <a:r>
              <a:rPr lang="en-US" sz="2600" dirty="0" err="1" smtClean="0">
                <a:latin typeface="Batang" panose="02030600000101010101" pitchFamily="18" charset="-127"/>
                <a:ea typeface="Batang" panose="02030600000101010101" pitchFamily="18" charset="-127"/>
              </a:rPr>
              <a:t>Mapuche</a:t>
            </a:r>
            <a:r>
              <a:rPr lang="en-US" sz="2600" dirty="0" smtClean="0">
                <a:latin typeface="Batang" panose="02030600000101010101" pitchFamily="18" charset="-127"/>
                <a:ea typeface="Batang" panose="02030600000101010101" pitchFamily="18" charset="-127"/>
              </a:rPr>
              <a:t> , 0.7% are </a:t>
            </a:r>
            <a:r>
              <a:rPr lang="en-US" sz="2600" dirty="0" err="1" smtClean="0">
                <a:latin typeface="Batang" panose="02030600000101010101" pitchFamily="18" charset="-127"/>
                <a:ea typeface="Batang" panose="02030600000101010101" pitchFamily="18" charset="-127"/>
              </a:rPr>
              <a:t>Aymara</a:t>
            </a:r>
            <a:r>
              <a:rPr lang="en-US" sz="2600" dirty="0" smtClean="0">
                <a:latin typeface="Batang" panose="02030600000101010101" pitchFamily="18" charset="-127"/>
                <a:ea typeface="Batang" panose="02030600000101010101" pitchFamily="18" charset="-127"/>
              </a:rPr>
              <a:t> and 1% are other </a:t>
            </a:r>
            <a:r>
              <a:rPr lang="en-US" sz="2600" dirty="0">
                <a:latin typeface="Batang" panose="02030600000101010101" pitchFamily="18" charset="-127"/>
                <a:ea typeface="Batang" panose="02030600000101010101" pitchFamily="18" charset="-127"/>
              </a:rPr>
              <a:t>indigenous groups </a:t>
            </a:r>
            <a:r>
              <a:rPr lang="en-US" sz="2600" dirty="0" smtClean="0">
                <a:latin typeface="Batang" panose="02030600000101010101" pitchFamily="18" charset="-127"/>
                <a:ea typeface="Batang" panose="02030600000101010101" pitchFamily="18" charset="-127"/>
              </a:rPr>
              <a:t>like the </a:t>
            </a:r>
            <a:r>
              <a:rPr lang="en-US" sz="2600" dirty="0">
                <a:latin typeface="Batang" panose="02030600000101010101" pitchFamily="18" charset="-127"/>
                <a:ea typeface="Batang" panose="02030600000101010101" pitchFamily="18" charset="-127"/>
              </a:rPr>
              <a:t>Rapa Nui, </a:t>
            </a:r>
            <a:r>
              <a:rPr lang="en-US" sz="2600" dirty="0" err="1">
                <a:latin typeface="Batang" panose="02030600000101010101" pitchFamily="18" charset="-127"/>
                <a:ea typeface="Batang" panose="02030600000101010101" pitchFamily="18" charset="-127"/>
              </a:rPr>
              <a:t>Likan</a:t>
            </a:r>
            <a:r>
              <a:rPr lang="en-US" sz="2600" dirty="0">
                <a:latin typeface="Batang" panose="02030600000101010101" pitchFamily="18" charset="-127"/>
                <a:ea typeface="Batang" panose="02030600000101010101" pitchFamily="18" charset="-127"/>
              </a:rPr>
              <a:t> </a:t>
            </a:r>
            <a:r>
              <a:rPr lang="en-US" sz="2600" dirty="0" err="1">
                <a:latin typeface="Batang" panose="02030600000101010101" pitchFamily="18" charset="-127"/>
                <a:ea typeface="Batang" panose="02030600000101010101" pitchFamily="18" charset="-127"/>
              </a:rPr>
              <a:t>Antai</a:t>
            </a:r>
            <a:r>
              <a:rPr lang="en-US" sz="2600" dirty="0">
                <a:latin typeface="Batang" panose="02030600000101010101" pitchFamily="18" charset="-127"/>
                <a:ea typeface="Batang" panose="02030600000101010101" pitchFamily="18" charset="-127"/>
              </a:rPr>
              <a:t>, Quechua, </a:t>
            </a:r>
            <a:r>
              <a:rPr lang="en-US" sz="2600" dirty="0" err="1">
                <a:latin typeface="Batang" panose="02030600000101010101" pitchFamily="18" charset="-127"/>
                <a:ea typeface="Batang" panose="02030600000101010101" pitchFamily="18" charset="-127"/>
              </a:rPr>
              <a:t>Colla</a:t>
            </a:r>
            <a:r>
              <a:rPr lang="en-US" sz="2600" dirty="0">
                <a:latin typeface="Batang" panose="02030600000101010101" pitchFamily="18" charset="-127"/>
                <a:ea typeface="Batang" panose="02030600000101010101" pitchFamily="18" charset="-127"/>
              </a:rPr>
              <a:t>, </a:t>
            </a:r>
            <a:r>
              <a:rPr lang="en-US" sz="2600" dirty="0" err="1">
                <a:latin typeface="Batang" panose="02030600000101010101" pitchFamily="18" charset="-127"/>
                <a:ea typeface="Batang" panose="02030600000101010101" pitchFamily="18" charset="-127"/>
              </a:rPr>
              <a:t>Diaguita</a:t>
            </a:r>
            <a:r>
              <a:rPr lang="en-US" sz="2600" dirty="0">
                <a:latin typeface="Batang" panose="02030600000101010101" pitchFamily="18" charset="-127"/>
                <a:ea typeface="Batang" panose="02030600000101010101" pitchFamily="18" charset="-127"/>
              </a:rPr>
              <a:t>, </a:t>
            </a:r>
            <a:r>
              <a:rPr lang="en-US" sz="2600" dirty="0" err="1">
                <a:latin typeface="Batang" panose="02030600000101010101" pitchFamily="18" charset="-127"/>
                <a:ea typeface="Batang" panose="02030600000101010101" pitchFamily="18" charset="-127"/>
              </a:rPr>
              <a:t>Kawesqar</a:t>
            </a:r>
            <a:r>
              <a:rPr lang="en-US" sz="2600" dirty="0">
                <a:latin typeface="Batang" panose="02030600000101010101" pitchFamily="18" charset="-127"/>
                <a:ea typeface="Batang" panose="02030600000101010101" pitchFamily="18" charset="-127"/>
              </a:rPr>
              <a:t>, </a:t>
            </a:r>
            <a:r>
              <a:rPr lang="en-US" sz="2600" dirty="0" smtClean="0">
                <a:latin typeface="Batang" panose="02030600000101010101" pitchFamily="18" charset="-127"/>
                <a:ea typeface="Batang" panose="02030600000101010101" pitchFamily="18" charset="-127"/>
              </a:rPr>
              <a:t>and </a:t>
            </a:r>
            <a:r>
              <a:rPr lang="en-US" sz="2600" dirty="0" err="1" smtClean="0">
                <a:latin typeface="Batang" panose="02030600000101010101" pitchFamily="18" charset="-127"/>
                <a:ea typeface="Batang" panose="02030600000101010101" pitchFamily="18" charset="-127"/>
              </a:rPr>
              <a:t>Yagan.Spanish</a:t>
            </a:r>
            <a:r>
              <a:rPr lang="en-US" sz="2600" dirty="0" smtClean="0">
                <a:latin typeface="Batang" panose="02030600000101010101" pitchFamily="18" charset="-127"/>
                <a:ea typeface="Batang" panose="02030600000101010101" pitchFamily="18" charset="-127"/>
              </a:rPr>
              <a:t> is the official language of Chile but  10.2% of the people also speak </a:t>
            </a:r>
            <a:r>
              <a:rPr lang="en-US" sz="2600" dirty="0" err="1" smtClean="0">
                <a:latin typeface="Batang" panose="02030600000101010101" pitchFamily="18" charset="-127"/>
                <a:ea typeface="Batang" panose="02030600000101010101" pitchFamily="18" charset="-127"/>
              </a:rPr>
              <a:t>English.According</a:t>
            </a:r>
            <a:r>
              <a:rPr lang="en-US" sz="2600" dirty="0" smtClean="0">
                <a:latin typeface="Batang" panose="02030600000101010101" pitchFamily="18" charset="-127"/>
                <a:ea typeface="Batang" panose="02030600000101010101" pitchFamily="18" charset="-127"/>
              </a:rPr>
              <a:t> to the Chile National Statistics Institute,70% of the population are Roman Catholic,15% are Evangelical,0.9% members of the Church of Latter-day saints,1% are Jehovah witness,0.1% are Jewish and the rest are Atheist or </a:t>
            </a:r>
            <a:r>
              <a:rPr lang="en-US" sz="2600" dirty="0" err="1" smtClean="0">
                <a:latin typeface="Batang" panose="02030600000101010101" pitchFamily="18" charset="-127"/>
                <a:ea typeface="Batang" panose="02030600000101010101" pitchFamily="18" charset="-127"/>
              </a:rPr>
              <a:t>Agnostic.Chile</a:t>
            </a:r>
            <a:r>
              <a:rPr lang="en-US" sz="2600" dirty="0" smtClean="0">
                <a:latin typeface="Batang" panose="02030600000101010101" pitchFamily="18" charset="-127"/>
                <a:ea typeface="Batang" panose="02030600000101010101" pitchFamily="18" charset="-127"/>
              </a:rPr>
              <a:t> is known for its fantastic </a:t>
            </a:r>
            <a:r>
              <a:rPr lang="en-US" sz="2600" dirty="0" err="1" smtClean="0">
                <a:latin typeface="Batang" panose="02030600000101010101" pitchFamily="18" charset="-127"/>
                <a:ea typeface="Batang" panose="02030600000101010101" pitchFamily="18" charset="-127"/>
              </a:rPr>
              <a:t>seafood,grilled</a:t>
            </a:r>
            <a:r>
              <a:rPr lang="en-US" sz="2600" dirty="0" smtClean="0">
                <a:latin typeface="Batang" panose="02030600000101010101" pitchFamily="18" charset="-127"/>
                <a:ea typeface="Batang" panose="02030600000101010101" pitchFamily="18" charset="-127"/>
              </a:rPr>
              <a:t> </a:t>
            </a:r>
            <a:r>
              <a:rPr lang="en-US" sz="2600" dirty="0" err="1" smtClean="0">
                <a:latin typeface="Batang" panose="02030600000101010101" pitchFamily="18" charset="-127"/>
                <a:ea typeface="Batang" panose="02030600000101010101" pitchFamily="18" charset="-127"/>
              </a:rPr>
              <a:t>meats,stews,empandas,pisco</a:t>
            </a:r>
            <a:r>
              <a:rPr lang="en-US" sz="2600" dirty="0" smtClean="0">
                <a:latin typeface="Batang" panose="02030600000101010101" pitchFamily="18" charset="-127"/>
                <a:ea typeface="Batang" panose="02030600000101010101" pitchFamily="18" charset="-127"/>
              </a:rPr>
              <a:t> and excellent </a:t>
            </a:r>
            <a:r>
              <a:rPr lang="en-US" sz="2600" dirty="0" err="1" smtClean="0">
                <a:latin typeface="Batang" panose="02030600000101010101" pitchFamily="18" charset="-127"/>
                <a:ea typeface="Batang" panose="02030600000101010101" pitchFamily="18" charset="-127"/>
              </a:rPr>
              <a:t>wines.There</a:t>
            </a:r>
            <a:r>
              <a:rPr lang="en-US" sz="2600" dirty="0" smtClean="0">
                <a:latin typeface="Batang" panose="02030600000101010101" pitchFamily="18" charset="-127"/>
                <a:ea typeface="Batang" panose="02030600000101010101" pitchFamily="18" charset="-127"/>
              </a:rPr>
              <a:t> are different types of food like </a:t>
            </a:r>
            <a:r>
              <a:rPr lang="en-US" sz="2600" dirty="0" err="1" smtClean="0">
                <a:latin typeface="Batang" panose="02030600000101010101" pitchFamily="18" charset="-127"/>
                <a:ea typeface="Batang" panose="02030600000101010101" pitchFamily="18" charset="-127"/>
              </a:rPr>
              <a:t>Empandas,Fritas</a:t>
            </a:r>
            <a:r>
              <a:rPr lang="en-US" sz="2600" dirty="0" smtClean="0">
                <a:latin typeface="Batang" panose="02030600000101010101" pitchFamily="18" charset="-127"/>
                <a:ea typeface="Batang" panose="02030600000101010101" pitchFamily="18" charset="-127"/>
              </a:rPr>
              <a:t> de </a:t>
            </a:r>
            <a:r>
              <a:rPr lang="en-US" sz="2600" dirty="0" err="1" smtClean="0">
                <a:latin typeface="Batang" panose="02030600000101010101" pitchFamily="18" charset="-127"/>
                <a:ea typeface="Batang" panose="02030600000101010101" pitchFamily="18" charset="-127"/>
              </a:rPr>
              <a:t>Queso,Pan</a:t>
            </a:r>
            <a:r>
              <a:rPr lang="en-US" sz="2600" dirty="0" smtClean="0">
                <a:latin typeface="Batang" panose="02030600000101010101" pitchFamily="18" charset="-127"/>
                <a:ea typeface="Batang" panose="02030600000101010101" pitchFamily="18" charset="-127"/>
              </a:rPr>
              <a:t> Con </a:t>
            </a:r>
            <a:r>
              <a:rPr lang="en-US" sz="2600" dirty="0" err="1" smtClean="0">
                <a:latin typeface="Batang" panose="02030600000101010101" pitchFamily="18" charset="-127"/>
                <a:ea typeface="Batang" panose="02030600000101010101" pitchFamily="18" charset="-127"/>
              </a:rPr>
              <a:t>Palta</a:t>
            </a:r>
            <a:r>
              <a:rPr lang="en-US" sz="2600" dirty="0" smtClean="0">
                <a:latin typeface="Batang" panose="02030600000101010101" pitchFamily="18" charset="-127"/>
                <a:ea typeface="Batang" panose="02030600000101010101" pitchFamily="18" charset="-127"/>
              </a:rPr>
              <a:t> and </a:t>
            </a:r>
            <a:r>
              <a:rPr lang="en-US" sz="2600" dirty="0" err="1" smtClean="0">
                <a:latin typeface="Batang" panose="02030600000101010101" pitchFamily="18" charset="-127"/>
                <a:ea typeface="Batang" panose="02030600000101010101" pitchFamily="18" charset="-127"/>
              </a:rPr>
              <a:t>Cazuela</a:t>
            </a:r>
            <a:r>
              <a:rPr lang="en-US" sz="2000" dirty="0" smtClean="0">
                <a:latin typeface="Batang" panose="02030600000101010101" pitchFamily="18" charset="-127"/>
                <a:ea typeface="Batang" panose="02030600000101010101" pitchFamily="18" charset="-127"/>
              </a:rPr>
              <a:t>.</a:t>
            </a:r>
            <a:endParaRPr lang="en-US" sz="2000"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29754225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nard MT Condensed" panose="02050806060905020404" pitchFamily="18" charset="0"/>
              </a:rPr>
              <a:t>Culture continued</a:t>
            </a:r>
            <a:endParaRPr lang="en-US" dirty="0">
              <a:latin typeface="Bernard MT Condensed" panose="02050806060905020404" pitchFamily="18" charset="0"/>
            </a:endParaRPr>
          </a:p>
        </p:txBody>
      </p:sp>
      <p:sp>
        <p:nvSpPr>
          <p:cNvPr id="3" name="Content Placeholder 2"/>
          <p:cNvSpPr>
            <a:spLocks noGrp="1"/>
          </p:cNvSpPr>
          <p:nvPr>
            <p:ph idx="1"/>
          </p:nvPr>
        </p:nvSpPr>
        <p:spPr/>
        <p:style>
          <a:lnRef idx="0">
            <a:schemeClr val="accent6"/>
          </a:lnRef>
          <a:fillRef idx="3">
            <a:schemeClr val="accent6"/>
          </a:fillRef>
          <a:effectRef idx="3">
            <a:schemeClr val="accent6"/>
          </a:effectRef>
          <a:fontRef idx="minor">
            <a:schemeClr val="lt1"/>
          </a:fontRef>
        </p:style>
        <p:txBody>
          <a:bodyPr>
            <a:normAutofit/>
          </a:bodyPr>
          <a:lstStyle/>
          <a:p>
            <a:r>
              <a:rPr lang="en-US" sz="2400" dirty="0" smtClean="0">
                <a:latin typeface="Batang" panose="02030600000101010101" pitchFamily="18" charset="-127"/>
                <a:ea typeface="Batang" panose="02030600000101010101" pitchFamily="18" charset="-127"/>
              </a:rPr>
              <a:t>Appearance is important to Chileans who favor sophisticated European </a:t>
            </a:r>
            <a:r>
              <a:rPr lang="en-US" sz="2400" dirty="0" err="1" smtClean="0">
                <a:latin typeface="Batang" panose="02030600000101010101" pitchFamily="18" charset="-127"/>
                <a:ea typeface="Batang" panose="02030600000101010101" pitchFamily="18" charset="-127"/>
              </a:rPr>
              <a:t>styles.It</a:t>
            </a:r>
            <a:r>
              <a:rPr lang="en-US" sz="2400" dirty="0" smtClean="0">
                <a:latin typeface="Batang" panose="02030600000101010101" pitchFamily="18" charset="-127"/>
                <a:ea typeface="Batang" panose="02030600000101010101" pitchFamily="18" charset="-127"/>
              </a:rPr>
              <a:t> is important to be neatly dressed for all </a:t>
            </a:r>
            <a:r>
              <a:rPr lang="en-US" sz="2400" dirty="0" err="1" smtClean="0">
                <a:latin typeface="Batang" panose="02030600000101010101" pitchFamily="18" charset="-127"/>
                <a:ea typeface="Batang" panose="02030600000101010101" pitchFamily="18" charset="-127"/>
              </a:rPr>
              <a:t>events.Chileans</a:t>
            </a:r>
            <a:r>
              <a:rPr lang="en-US" sz="2400" dirty="0" smtClean="0">
                <a:latin typeface="Batang" panose="02030600000101010101" pitchFamily="18" charset="-127"/>
                <a:ea typeface="Batang" panose="02030600000101010101" pitchFamily="18" charset="-127"/>
              </a:rPr>
              <a:t> dress formal to go to work but at home casual clothing is </a:t>
            </a:r>
            <a:r>
              <a:rPr lang="en-US" sz="2400" dirty="0" err="1" smtClean="0">
                <a:latin typeface="Batang" panose="02030600000101010101" pitchFamily="18" charset="-127"/>
                <a:ea typeface="Batang" panose="02030600000101010101" pitchFamily="18" charset="-127"/>
              </a:rPr>
              <a:t>preferred.If</a:t>
            </a:r>
            <a:r>
              <a:rPr lang="en-US" sz="2400" dirty="0" smtClean="0">
                <a:latin typeface="Batang" panose="02030600000101010101" pitchFamily="18" charset="-127"/>
                <a:ea typeface="Batang" panose="02030600000101010101" pitchFamily="18" charset="-127"/>
              </a:rPr>
              <a:t> a woman chooses to wear dresses so </a:t>
            </a:r>
            <a:r>
              <a:rPr lang="en-US" sz="2400" dirty="0" err="1" smtClean="0">
                <a:latin typeface="Batang" panose="02030600000101010101" pitchFamily="18" charset="-127"/>
                <a:ea typeface="Batang" panose="02030600000101010101" pitchFamily="18" charset="-127"/>
              </a:rPr>
              <a:t>attractive,they</a:t>
            </a:r>
            <a:r>
              <a:rPr lang="en-US" sz="2400" dirty="0" smtClean="0">
                <a:latin typeface="Batang" panose="02030600000101010101" pitchFamily="18" charset="-127"/>
                <a:ea typeface="Batang" panose="02030600000101010101" pitchFamily="18" charset="-127"/>
              </a:rPr>
              <a:t> must present it in an elegant way so they don’t get </a:t>
            </a:r>
            <a:r>
              <a:rPr lang="en-US" sz="2400" dirty="0" err="1" smtClean="0">
                <a:latin typeface="Batang" panose="02030600000101010101" pitchFamily="18" charset="-127"/>
                <a:ea typeface="Batang" panose="02030600000101010101" pitchFamily="18" charset="-127"/>
              </a:rPr>
              <a:t>misundertood.The</a:t>
            </a:r>
            <a:r>
              <a:rPr lang="en-US" sz="2400" dirty="0" smtClean="0">
                <a:latin typeface="Batang" panose="02030600000101010101" pitchFamily="18" charset="-127"/>
                <a:ea typeface="Batang" panose="02030600000101010101" pitchFamily="18" charset="-127"/>
              </a:rPr>
              <a:t> men usually dress in dark colors like </a:t>
            </a:r>
            <a:r>
              <a:rPr lang="en-US" sz="2400" dirty="0" err="1" smtClean="0">
                <a:latin typeface="Batang" panose="02030600000101010101" pitchFamily="18" charset="-127"/>
                <a:ea typeface="Batang" panose="02030600000101010101" pitchFamily="18" charset="-127"/>
              </a:rPr>
              <a:t>black,brown,grey</a:t>
            </a:r>
            <a:r>
              <a:rPr lang="en-US" sz="2400" dirty="0" smtClean="0">
                <a:latin typeface="Batang" panose="02030600000101010101" pitchFamily="18" charset="-127"/>
                <a:ea typeface="Batang" panose="02030600000101010101" pitchFamily="18" charset="-127"/>
              </a:rPr>
              <a:t> </a:t>
            </a:r>
            <a:r>
              <a:rPr lang="en-US" sz="2400" dirty="0" err="1" smtClean="0">
                <a:latin typeface="Batang" panose="02030600000101010101" pitchFamily="18" charset="-127"/>
                <a:ea typeface="Batang" panose="02030600000101010101" pitchFamily="18" charset="-127"/>
              </a:rPr>
              <a:t>etc</a:t>
            </a:r>
            <a:r>
              <a:rPr lang="en-US" sz="2400" dirty="0" smtClean="0">
                <a:latin typeface="Batang" panose="02030600000101010101" pitchFamily="18" charset="-127"/>
                <a:ea typeface="Batang" panose="02030600000101010101" pitchFamily="18" charset="-127"/>
              </a:rPr>
              <a:t> in formal and casual </a:t>
            </a:r>
            <a:r>
              <a:rPr lang="en-US" sz="2400" dirty="0" err="1" smtClean="0">
                <a:latin typeface="Batang" panose="02030600000101010101" pitchFamily="18" charset="-127"/>
                <a:ea typeface="Batang" panose="02030600000101010101" pitchFamily="18" charset="-127"/>
              </a:rPr>
              <a:t>occasions.It</a:t>
            </a:r>
            <a:r>
              <a:rPr lang="en-US" sz="2400" dirty="0" smtClean="0">
                <a:latin typeface="Batang" panose="02030600000101010101" pitchFamily="18" charset="-127"/>
                <a:ea typeface="Batang" panose="02030600000101010101" pitchFamily="18" charset="-127"/>
              </a:rPr>
              <a:t> is not common to see people wearing </a:t>
            </a:r>
            <a:r>
              <a:rPr lang="en-US" sz="2400" dirty="0" err="1" smtClean="0">
                <a:latin typeface="Batang" panose="02030600000101010101" pitchFamily="18" charset="-127"/>
                <a:ea typeface="Batang" panose="02030600000101010101" pitchFamily="18" charset="-127"/>
              </a:rPr>
              <a:t>orange,yellow</a:t>
            </a:r>
            <a:r>
              <a:rPr lang="en-US" sz="2400" dirty="0">
                <a:latin typeface="Batang" panose="02030600000101010101" pitchFamily="18" charset="-127"/>
                <a:ea typeface="Batang" panose="02030600000101010101" pitchFamily="18" charset="-127"/>
              </a:rPr>
              <a:t> </a:t>
            </a:r>
            <a:r>
              <a:rPr lang="en-US" sz="2400" dirty="0" smtClean="0">
                <a:latin typeface="Batang" panose="02030600000101010101" pitchFamily="18" charset="-127"/>
                <a:ea typeface="Batang" panose="02030600000101010101" pitchFamily="18" charset="-127"/>
              </a:rPr>
              <a:t>and other bright </a:t>
            </a:r>
            <a:r>
              <a:rPr lang="en-US" sz="2400" dirty="0" err="1" smtClean="0">
                <a:latin typeface="Batang" panose="02030600000101010101" pitchFamily="18" charset="-127"/>
                <a:ea typeface="Batang" panose="02030600000101010101" pitchFamily="18" charset="-127"/>
              </a:rPr>
              <a:t>colors.Basically</a:t>
            </a:r>
            <a:r>
              <a:rPr lang="en-US" sz="2400" dirty="0" smtClean="0">
                <a:latin typeface="Batang" panose="02030600000101010101" pitchFamily="18" charset="-127"/>
                <a:ea typeface="Batang" panose="02030600000101010101" pitchFamily="18" charset="-127"/>
              </a:rPr>
              <a:t>, most Chileans follow the European way of fashion.</a:t>
            </a:r>
            <a:endParaRPr lang="en-US" sz="2400"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328860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23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latin typeface="Bernard MT Condensed" panose="02050806060905020404" pitchFamily="18" charset="0"/>
              </a:rPr>
              <a:t>Economy</a:t>
            </a:r>
            <a:endParaRPr lang="en-US" dirty="0">
              <a:latin typeface="Bernard MT Condensed" panose="02050806060905020404" pitchFamily="18" charset="0"/>
            </a:endParaRPr>
          </a:p>
        </p:txBody>
      </p:sp>
      <p:sp>
        <p:nvSpPr>
          <p:cNvPr id="3" name="Content Placeholder 2"/>
          <p:cNvSpPr>
            <a:spLocks noGrp="1"/>
          </p:cNvSpPr>
          <p:nvPr>
            <p:ph idx="1"/>
          </p:nvPr>
        </p:nvSpPr>
        <p:spPr>
          <a:xfrm>
            <a:off x="457200" y="1219200"/>
            <a:ext cx="8229600" cy="4525963"/>
          </a:xfrm>
        </p:spPr>
        <p:txBody>
          <a:bodyPr>
            <a:noAutofit/>
          </a:bodyPr>
          <a:lstStyle/>
          <a:p>
            <a:pPr marL="0" indent="0">
              <a:buNone/>
            </a:pPr>
            <a:r>
              <a:rPr lang="en-US" sz="2000" dirty="0">
                <a:solidFill>
                  <a:srgbClr val="515050"/>
                </a:solidFill>
                <a:latin typeface="Batang" panose="02030600000101010101" pitchFamily="18" charset="-127"/>
                <a:ea typeface="Batang" panose="02030600000101010101" pitchFamily="18" charset="-127"/>
              </a:rPr>
              <a:t>Chile's economy is based on the export of minerals, which account for about half of the total value of exports. Copper is the nation's most valuable resource, and Chile is the world's largest producer. Agriculture is the main occupation of about 15% of the population; it accounts for about 6% of the national wealth, and produces less than half of the domestic needs. The Vale of Chile is the country's primary agricultural area; its vineyards are the basis of Chile's wine industry. Grapes, apples, pears, onions, wheat, corn, oats, peaches, garlic, asparagus, and beans are the chief crops. Livestock production includes beef and poultry. Sheep raising is the chief pastoral occupation, providing wool and meat for domestic use and for export. Fishing and lumbering are also important economic activities</a:t>
            </a:r>
            <a:r>
              <a:rPr lang="en-US" sz="1600" dirty="0">
                <a:solidFill>
                  <a:srgbClr val="515050"/>
                </a:solidFill>
                <a:latin typeface="Batang" panose="02030600000101010101" pitchFamily="18" charset="-127"/>
                <a:ea typeface="Batang" panose="02030600000101010101" pitchFamily="18" charset="-127"/>
              </a:rPr>
              <a:t>. </a:t>
            </a:r>
            <a:r>
              <a:rPr lang="en-US" sz="1600" dirty="0">
                <a:solidFill>
                  <a:srgbClr val="000000"/>
                </a:solidFill>
                <a:latin typeface="Batang" panose="02030600000101010101" pitchFamily="18" charset="-127"/>
                <a:ea typeface="Batang" panose="02030600000101010101" pitchFamily="18" charset="-127"/>
              </a:rPr>
              <a:t/>
            </a:r>
            <a:br>
              <a:rPr lang="en-US" sz="1600" dirty="0">
                <a:solidFill>
                  <a:srgbClr val="000000"/>
                </a:solidFill>
                <a:latin typeface="Batang" panose="02030600000101010101" pitchFamily="18" charset="-127"/>
                <a:ea typeface="Batang" panose="02030600000101010101" pitchFamily="18" charset="-127"/>
              </a:rPr>
            </a:br>
            <a:endParaRPr lang="en-US" sz="1600"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15493065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1279</TotalTime>
  <Words>1434</Words>
  <Application>Microsoft Office PowerPoint</Application>
  <PresentationFormat>On-screen Show (4:3)</PresentationFormat>
  <Paragraphs>57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CHILE</vt:lpstr>
      <vt:lpstr>Introduction</vt:lpstr>
      <vt:lpstr>Climate.</vt:lpstr>
      <vt:lpstr>Geography</vt:lpstr>
      <vt:lpstr>History</vt:lpstr>
      <vt:lpstr>CULTURE</vt:lpstr>
      <vt:lpstr>Culture</vt:lpstr>
      <vt:lpstr>Culture continued</vt:lpstr>
      <vt:lpstr>Economy</vt:lpstr>
      <vt:lpstr>Economy continued</vt:lpstr>
      <vt:lpstr>Environmental problems.</vt:lpstr>
      <vt:lpstr>Interesting Facts.</vt:lpstr>
      <vt:lpstr>Continuation of Facts.</vt:lpstr>
      <vt:lpstr>Conclusion</vt:lpstr>
      <vt:lpstr>Lets Review.</vt:lpstr>
      <vt:lpstr>Links.</vt:lpstr>
    </vt:vector>
  </TitlesOfParts>
  <Company>Owner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CHILE</dc:title>
  <dc:creator>Victoria.</dc:creator>
  <cp:lastModifiedBy>Akuffo, Nana</cp:lastModifiedBy>
  <cp:revision>57</cp:revision>
  <dcterms:created xsi:type="dcterms:W3CDTF">2014-03-15T23:45:08Z</dcterms:created>
  <dcterms:modified xsi:type="dcterms:W3CDTF">2014-03-19T18:35:41Z</dcterms:modified>
</cp:coreProperties>
</file>