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8" r:id="rId3"/>
    <p:sldId id="259" r:id="rId4"/>
    <p:sldId id="260" r:id="rId5"/>
    <p:sldId id="261" r:id="rId6"/>
    <p:sldId id="262" r:id="rId7"/>
    <p:sldId id="263" r:id="rId8"/>
    <p:sldId id="264"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5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7737387-E37A-4992-8601-1FD2447EFB57}"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FFC82-EED0-4A62-A6D5-362390A1C8E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737387-E37A-4992-8601-1FD2447EFB57}"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FFC82-EED0-4A62-A6D5-362390A1C8E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737387-E37A-4992-8601-1FD2447EFB57}"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FFC82-EED0-4A62-A6D5-362390A1C8E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E7737387-E37A-4992-8601-1FD2447EFB57}"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FFC82-EED0-4A62-A6D5-362390A1C8E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737387-E37A-4992-8601-1FD2447EFB57}"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FFC82-EED0-4A62-A6D5-362390A1C8E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737387-E37A-4992-8601-1FD2447EFB57}" type="datetimeFigureOut">
              <a:rPr lang="en-US" smtClean="0"/>
              <a:t>3/20/2014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7FFC82-EED0-4A62-A6D5-362390A1C8E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737387-E37A-4992-8601-1FD2447EFB57}" type="datetimeFigureOut">
              <a:rPr lang="en-US" smtClean="0"/>
              <a:t>3/20/2014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7FFC82-EED0-4A62-A6D5-362390A1C8E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737387-E37A-4992-8601-1FD2447EFB57}" type="datetimeFigureOut">
              <a:rPr lang="en-US" smtClean="0"/>
              <a:t>3/20/2014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7FFC82-EED0-4A62-A6D5-362390A1C8E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737387-E37A-4992-8601-1FD2447EFB57}" type="datetimeFigureOut">
              <a:rPr lang="en-US" smtClean="0"/>
              <a:t>3/20/2014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7FFC82-EED0-4A62-A6D5-362390A1C8E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737387-E37A-4992-8601-1FD2447EFB57}" type="datetimeFigureOut">
              <a:rPr lang="en-US" smtClean="0"/>
              <a:t>3/20/2014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7FFC82-EED0-4A62-A6D5-362390A1C8E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737387-E37A-4992-8601-1FD2447EFB57}" type="datetimeFigureOut">
              <a:rPr lang="en-US" smtClean="0"/>
              <a:t>3/20/2014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7FFC82-EED0-4A62-A6D5-362390A1C8E3}" type="slidenum">
              <a:rPr lang="en-US" smtClean="0"/>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E7737387-E37A-4992-8601-1FD2447EFB57}" type="datetimeFigureOut">
              <a:rPr lang="en-US" smtClean="0"/>
              <a:t>3/20/2014</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EE7FFC82-EED0-4A62-A6D5-362390A1C8E3}" type="slidenum">
              <a:rPr lang="en-US" smtClean="0"/>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0"/>
            <a:ext cx="12725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12023" y="533400"/>
            <a:ext cx="6362700" cy="923330"/>
          </a:xfrm>
          <a:prstGeom prst="rect">
            <a:avLst/>
          </a:prstGeom>
          <a:noFill/>
        </p:spPr>
        <p:txBody>
          <a:bodyPr wrap="square" rtlCol="0">
            <a:spAutoFit/>
          </a:bodyPr>
          <a:lstStyle/>
          <a:p>
            <a:pPr algn="ctr"/>
            <a:r>
              <a:rPr lang="en-US" sz="5400" b="1" dirty="0" smtClean="0"/>
              <a:t>ECUADOR</a:t>
            </a:r>
            <a:endParaRPr lang="en-US" sz="5400" b="1" dirty="0"/>
          </a:p>
        </p:txBody>
      </p:sp>
      <p:sp>
        <p:nvSpPr>
          <p:cNvPr id="3" name="TextBox 2"/>
          <p:cNvSpPr txBox="1"/>
          <p:nvPr/>
        </p:nvSpPr>
        <p:spPr>
          <a:xfrm>
            <a:off x="6934200" y="5549590"/>
            <a:ext cx="3505200" cy="923330"/>
          </a:xfrm>
          <a:prstGeom prst="rect">
            <a:avLst/>
          </a:prstGeom>
          <a:noFill/>
        </p:spPr>
        <p:txBody>
          <a:bodyPr wrap="square" rtlCol="0">
            <a:spAutoFit/>
          </a:bodyPr>
          <a:lstStyle/>
          <a:p>
            <a:r>
              <a:rPr lang="en-US" dirty="0" err="1" smtClean="0"/>
              <a:t>By:Keegan</a:t>
            </a:r>
            <a:endParaRPr lang="en-US" dirty="0"/>
          </a:p>
          <a:p>
            <a:endParaRPr lang="en-US" dirty="0"/>
          </a:p>
          <a:p>
            <a:r>
              <a:rPr lang="en-US" dirty="0" smtClean="0"/>
              <a:t>7</a:t>
            </a:r>
            <a:r>
              <a:rPr lang="en-US" baseline="30000" dirty="0" smtClean="0"/>
              <a:t>th</a:t>
            </a:r>
            <a:r>
              <a:rPr lang="en-US" dirty="0" smtClean="0"/>
              <a:t> per.</a:t>
            </a:r>
          </a:p>
        </p:txBody>
      </p:sp>
    </p:spTree>
    <p:extLst>
      <p:ext uri="{BB962C8B-B14F-4D97-AF65-F5344CB8AC3E}">
        <p14:creationId xmlns:p14="http://schemas.microsoft.com/office/powerpoint/2010/main" val="99490744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8000" dirty="0" smtClean="0"/>
              <a:t>Ecuador</a:t>
            </a:r>
            <a:endParaRPr lang="en-US" sz="8000" dirty="0"/>
          </a:p>
        </p:txBody>
      </p:sp>
      <p:sp>
        <p:nvSpPr>
          <p:cNvPr id="5" name="TextBox 4"/>
          <p:cNvSpPr txBox="1"/>
          <p:nvPr/>
        </p:nvSpPr>
        <p:spPr>
          <a:xfrm>
            <a:off x="990600" y="1828800"/>
            <a:ext cx="6934200" cy="4462760"/>
          </a:xfrm>
          <a:prstGeom prst="rect">
            <a:avLst/>
          </a:prstGeom>
          <a:noFill/>
        </p:spPr>
        <p:txBody>
          <a:bodyPr wrap="square" rtlCol="0">
            <a:spAutoFit/>
          </a:bodyPr>
          <a:lstStyle/>
          <a:p>
            <a:pPr marL="285750" indent="-285750">
              <a:buClr>
                <a:schemeClr val="bg1"/>
              </a:buClr>
              <a:buSzPct val="150000"/>
              <a:buFont typeface="Wingdings" panose="05000000000000000000" pitchFamily="2" charset="2"/>
              <a:buChar char="Ø"/>
            </a:pPr>
            <a:r>
              <a:rPr lang="en-US" dirty="0">
                <a:solidFill>
                  <a:schemeClr val="bg1"/>
                </a:solidFill>
              </a:rPr>
              <a:t> </a:t>
            </a:r>
            <a:r>
              <a:rPr lang="en-US" sz="2800" dirty="0" smtClean="0">
                <a:solidFill>
                  <a:schemeClr val="bg1"/>
                </a:solidFill>
              </a:rPr>
              <a:t>The capitol of Ecuador is Quito.</a:t>
            </a:r>
          </a:p>
          <a:p>
            <a:pPr marL="285750" indent="-285750">
              <a:buClr>
                <a:schemeClr val="bg1"/>
              </a:buClr>
              <a:buSzPct val="150000"/>
              <a:buFont typeface="Wingdings" panose="05000000000000000000" pitchFamily="2" charset="2"/>
              <a:buChar char="Ø"/>
            </a:pPr>
            <a:endParaRPr lang="en-US" dirty="0">
              <a:solidFill>
                <a:schemeClr val="bg1"/>
              </a:solidFill>
            </a:endParaRPr>
          </a:p>
          <a:p>
            <a:pPr marL="285750" indent="-285750">
              <a:buClr>
                <a:schemeClr val="bg1"/>
              </a:buClr>
              <a:buSzPct val="150000"/>
              <a:buFont typeface="Wingdings" panose="05000000000000000000" pitchFamily="2" charset="2"/>
              <a:buChar char="Ø"/>
            </a:pPr>
            <a:endParaRPr lang="en-US" dirty="0" smtClean="0">
              <a:solidFill>
                <a:schemeClr val="bg1"/>
              </a:solidFill>
            </a:endParaRPr>
          </a:p>
          <a:p>
            <a:pPr marL="285750" indent="-285750">
              <a:buClr>
                <a:schemeClr val="bg1"/>
              </a:buClr>
              <a:buSzPct val="150000"/>
              <a:buFont typeface="Wingdings" panose="05000000000000000000" pitchFamily="2" charset="2"/>
              <a:buChar char="Ø"/>
            </a:pPr>
            <a:endParaRPr lang="en-US" dirty="0" smtClean="0">
              <a:solidFill>
                <a:schemeClr val="bg1"/>
              </a:solidFill>
            </a:endParaRPr>
          </a:p>
          <a:p>
            <a:pPr marL="285750" indent="-285750">
              <a:buClr>
                <a:schemeClr val="bg1"/>
              </a:buClr>
              <a:buSzPct val="150000"/>
              <a:buFont typeface="Wingdings" panose="05000000000000000000" pitchFamily="2" charset="2"/>
              <a:buChar char="Ø"/>
            </a:pPr>
            <a:r>
              <a:rPr lang="en-US" dirty="0">
                <a:solidFill>
                  <a:schemeClr val="bg1"/>
                </a:solidFill>
              </a:rPr>
              <a:t> </a:t>
            </a:r>
            <a:r>
              <a:rPr lang="en-US" sz="2800" dirty="0" smtClean="0">
                <a:solidFill>
                  <a:schemeClr val="bg1"/>
                </a:solidFill>
              </a:rPr>
              <a:t>The major language spoken in Ecuador is Spanish.</a:t>
            </a:r>
          </a:p>
          <a:p>
            <a:pPr marL="285750" indent="-285750">
              <a:buClr>
                <a:schemeClr val="bg1"/>
              </a:buClr>
              <a:buSzPct val="150000"/>
              <a:buFont typeface="Wingdings" panose="05000000000000000000" pitchFamily="2" charset="2"/>
              <a:buChar char="Ø"/>
            </a:pPr>
            <a:endParaRPr lang="en-US" dirty="0">
              <a:solidFill>
                <a:schemeClr val="bg1"/>
              </a:solidFill>
            </a:endParaRPr>
          </a:p>
          <a:p>
            <a:pPr marL="285750" indent="-285750">
              <a:buClr>
                <a:schemeClr val="bg1"/>
              </a:buClr>
              <a:buSzPct val="150000"/>
              <a:buFont typeface="Wingdings" panose="05000000000000000000" pitchFamily="2" charset="2"/>
              <a:buChar char="Ø"/>
            </a:pPr>
            <a:endParaRPr lang="en-US" dirty="0" smtClean="0">
              <a:solidFill>
                <a:schemeClr val="bg1"/>
              </a:solidFill>
            </a:endParaRPr>
          </a:p>
          <a:p>
            <a:pPr marL="285750" indent="-285750">
              <a:buClr>
                <a:schemeClr val="bg1"/>
              </a:buClr>
              <a:buSzPct val="150000"/>
              <a:buFont typeface="Wingdings" panose="05000000000000000000" pitchFamily="2" charset="2"/>
              <a:buChar char="Ø"/>
            </a:pPr>
            <a:endParaRPr lang="en-US" dirty="0">
              <a:solidFill>
                <a:schemeClr val="bg1"/>
              </a:solidFill>
            </a:endParaRPr>
          </a:p>
          <a:p>
            <a:pPr marL="285750" indent="-285750">
              <a:buClr>
                <a:schemeClr val="bg1"/>
              </a:buClr>
              <a:buSzPct val="150000"/>
              <a:buFont typeface="Wingdings" panose="05000000000000000000" pitchFamily="2" charset="2"/>
              <a:buChar char="Ø"/>
            </a:pPr>
            <a:r>
              <a:rPr lang="en-US" dirty="0" smtClean="0">
                <a:solidFill>
                  <a:schemeClr val="bg1"/>
                </a:solidFill>
              </a:rPr>
              <a:t> </a:t>
            </a:r>
            <a:r>
              <a:rPr lang="en-US" sz="2800" dirty="0" smtClean="0">
                <a:solidFill>
                  <a:schemeClr val="bg1"/>
                </a:solidFill>
              </a:rPr>
              <a:t>Ecuador is located on the continent of </a:t>
            </a:r>
            <a:r>
              <a:rPr lang="en-US" sz="2800" dirty="0">
                <a:solidFill>
                  <a:schemeClr val="bg1"/>
                </a:solidFill>
              </a:rPr>
              <a:t>S</a:t>
            </a:r>
            <a:r>
              <a:rPr lang="en-US" sz="2800" dirty="0" smtClean="0">
                <a:solidFill>
                  <a:schemeClr val="bg1"/>
                </a:solidFill>
              </a:rPr>
              <a:t>outh America.</a:t>
            </a:r>
          </a:p>
          <a:p>
            <a:pPr marL="285750" indent="-285750">
              <a:buClr>
                <a:schemeClr val="bg1"/>
              </a:buClr>
              <a:buSzPct val="150000"/>
              <a:buFont typeface="Wingdings" panose="05000000000000000000" pitchFamily="2" charset="2"/>
              <a:buChar char="Ø"/>
            </a:pPr>
            <a:endParaRPr lang="en-US" dirty="0">
              <a:solidFill>
                <a:schemeClr val="bg1"/>
              </a:solidFill>
            </a:endParaRPr>
          </a:p>
          <a:p>
            <a:pPr marL="285750" indent="-285750">
              <a:buClr>
                <a:schemeClr val="bg1"/>
              </a:buClr>
              <a:buSzPct val="150000"/>
              <a:buFont typeface="Wingdings" panose="05000000000000000000" pitchFamily="2" charset="2"/>
              <a:buChar char="Ø"/>
            </a:pPr>
            <a:endParaRPr lang="en-US" dirty="0">
              <a:solidFill>
                <a:schemeClr val="bg1"/>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467077">
            <a:off x="6477000" y="1839494"/>
            <a:ext cx="741114"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4071" y="3733800"/>
            <a:ext cx="1295400" cy="837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C:\Users\200487379\AppData\Local\Microsoft\Windows\Temporary Internet Files\Content.IE5\JSZCPLXD\MC900326942[1].wmf"/>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rot="20081277">
            <a:off x="4202908" y="5108641"/>
            <a:ext cx="1032774" cy="1356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241991"/>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HISTORY</a:t>
            </a:r>
            <a:endParaRPr lang="en-US" dirty="0"/>
          </a:p>
        </p:txBody>
      </p:sp>
      <p:sp>
        <p:nvSpPr>
          <p:cNvPr id="4" name="TextBox 3"/>
          <p:cNvSpPr txBox="1"/>
          <p:nvPr/>
        </p:nvSpPr>
        <p:spPr>
          <a:xfrm>
            <a:off x="1295400" y="1676400"/>
            <a:ext cx="6400800" cy="5078313"/>
          </a:xfrm>
          <a:prstGeom prst="rect">
            <a:avLst/>
          </a:prstGeom>
          <a:noFill/>
        </p:spPr>
        <p:txBody>
          <a:bodyPr wrap="square" rtlCol="0">
            <a:spAutoFit/>
          </a:bodyPr>
          <a:lstStyle/>
          <a:p>
            <a:pPr marL="285750" indent="-285750">
              <a:buClr>
                <a:schemeClr val="bg1"/>
              </a:buClr>
              <a:buSzPct val="150000"/>
              <a:buFont typeface="Wingdings" panose="05000000000000000000" pitchFamily="2" charset="2"/>
              <a:buChar char="Ø"/>
            </a:pPr>
            <a:r>
              <a:rPr lang="en-US" dirty="0"/>
              <a:t> </a:t>
            </a:r>
            <a:r>
              <a:rPr lang="en-US" dirty="0" smtClean="0">
                <a:solidFill>
                  <a:schemeClr val="bg1"/>
                </a:solidFill>
              </a:rPr>
              <a:t>Ecuador became in independent country on May 24, 1822</a:t>
            </a:r>
          </a:p>
          <a:p>
            <a:pPr>
              <a:buClr>
                <a:schemeClr val="bg1"/>
              </a:buClr>
              <a:buSzPct val="150000"/>
            </a:pPr>
            <a:endParaRPr lang="en-US" dirty="0">
              <a:solidFill>
                <a:schemeClr val="bg1"/>
              </a:solidFill>
            </a:endParaRPr>
          </a:p>
          <a:p>
            <a:pPr marL="285750" indent="-285750">
              <a:buClr>
                <a:schemeClr val="bg1"/>
              </a:buClr>
              <a:buSzPct val="150000"/>
              <a:buFont typeface="Wingdings" panose="05000000000000000000" pitchFamily="2" charset="2"/>
              <a:buChar char="Ø"/>
            </a:pPr>
            <a:r>
              <a:rPr lang="en-US" dirty="0" smtClean="0">
                <a:solidFill>
                  <a:schemeClr val="bg1"/>
                </a:solidFill>
              </a:rPr>
              <a:t>Michael Craig Judge is a well known Ecuadorian animator and you may recognize some of his works like “King of the Hill” and “Beavis and Butt-head”</a:t>
            </a:r>
          </a:p>
          <a:p>
            <a:pPr marL="285750" indent="-285750">
              <a:buClr>
                <a:schemeClr val="bg1"/>
              </a:buClr>
              <a:buSzPct val="150000"/>
              <a:buFont typeface="Wingdings" panose="05000000000000000000" pitchFamily="2" charset="2"/>
              <a:buChar char="Ø"/>
            </a:pPr>
            <a:endParaRPr lang="en-US" dirty="0">
              <a:solidFill>
                <a:schemeClr val="bg1"/>
              </a:solidFill>
            </a:endParaRPr>
          </a:p>
          <a:p>
            <a:pPr marL="285750" indent="-285750">
              <a:buClr>
                <a:schemeClr val="bg1"/>
              </a:buClr>
              <a:buSzPct val="150000"/>
              <a:buFont typeface="Wingdings" panose="05000000000000000000" pitchFamily="2" charset="2"/>
              <a:buChar char="Ø"/>
            </a:pPr>
            <a:endParaRPr lang="en-US" dirty="0" smtClean="0">
              <a:solidFill>
                <a:schemeClr val="bg1"/>
              </a:solidFill>
            </a:endParaRPr>
          </a:p>
          <a:p>
            <a:pPr marL="285750" indent="-285750">
              <a:buClr>
                <a:schemeClr val="bg1"/>
              </a:buClr>
              <a:buSzPct val="150000"/>
              <a:buFont typeface="Wingdings" panose="05000000000000000000" pitchFamily="2" charset="2"/>
              <a:buChar char="Ø"/>
            </a:pPr>
            <a:endParaRPr lang="en-US" dirty="0">
              <a:solidFill>
                <a:schemeClr val="bg1"/>
              </a:solidFill>
            </a:endParaRPr>
          </a:p>
          <a:p>
            <a:pPr marL="285750" indent="-285750">
              <a:buClr>
                <a:schemeClr val="bg1"/>
              </a:buClr>
              <a:buSzPct val="150000"/>
              <a:buFont typeface="Wingdings" panose="05000000000000000000" pitchFamily="2" charset="2"/>
              <a:buChar char="Ø"/>
            </a:pPr>
            <a:r>
              <a:rPr lang="en-US" dirty="0" smtClean="0">
                <a:solidFill>
                  <a:schemeClr val="bg1"/>
                </a:solidFill>
              </a:rPr>
              <a:t>After winning the Battle </a:t>
            </a:r>
            <a:r>
              <a:rPr lang="en-US" dirty="0">
                <a:solidFill>
                  <a:schemeClr val="bg1"/>
                </a:solidFill>
              </a:rPr>
              <a:t>of Pichincha, near Quito. </a:t>
            </a:r>
            <a:r>
              <a:rPr lang="en-US" dirty="0" smtClean="0">
                <a:solidFill>
                  <a:schemeClr val="bg1"/>
                </a:solidFill>
              </a:rPr>
              <a:t>Ecuador </a:t>
            </a:r>
            <a:r>
              <a:rPr lang="en-US" dirty="0">
                <a:solidFill>
                  <a:schemeClr val="bg1"/>
                </a:solidFill>
              </a:rPr>
              <a:t>joined </a:t>
            </a:r>
            <a:r>
              <a:rPr lang="en-US" dirty="0" err="1">
                <a:solidFill>
                  <a:schemeClr val="bg1"/>
                </a:solidFill>
              </a:rPr>
              <a:t>Simón</a:t>
            </a:r>
            <a:r>
              <a:rPr lang="en-US" dirty="0">
                <a:solidFill>
                  <a:schemeClr val="bg1"/>
                </a:solidFill>
              </a:rPr>
              <a:t> Bolívar's Republic of Gran Colombia </a:t>
            </a:r>
            <a:r>
              <a:rPr lang="en-US" dirty="0" smtClean="0">
                <a:solidFill>
                  <a:schemeClr val="bg1"/>
                </a:solidFill>
              </a:rPr>
              <a:t>joining </a:t>
            </a:r>
            <a:r>
              <a:rPr lang="en-US" dirty="0">
                <a:solidFill>
                  <a:schemeClr val="bg1"/>
                </a:solidFill>
              </a:rPr>
              <a:t>with modern day Colombia and </a:t>
            </a:r>
            <a:r>
              <a:rPr lang="en-US" dirty="0" smtClean="0">
                <a:solidFill>
                  <a:schemeClr val="bg1"/>
                </a:solidFill>
              </a:rPr>
              <a:t>Venezuela. Only </a:t>
            </a:r>
            <a:r>
              <a:rPr lang="en-US" dirty="0">
                <a:solidFill>
                  <a:schemeClr val="bg1"/>
                </a:solidFill>
              </a:rPr>
              <a:t>to become a republic in 1830. </a:t>
            </a:r>
            <a:endParaRPr lang="en-US" dirty="0" smtClean="0">
              <a:solidFill>
                <a:schemeClr val="bg1"/>
              </a:solidFill>
            </a:endParaRPr>
          </a:p>
          <a:p>
            <a:pPr marL="285750" indent="-285750">
              <a:buClr>
                <a:schemeClr val="bg1"/>
              </a:buClr>
              <a:buSzPct val="150000"/>
              <a:buFont typeface="Wingdings" panose="05000000000000000000" pitchFamily="2" charset="2"/>
              <a:buChar char="Ø"/>
            </a:pPr>
            <a:endParaRPr lang="en-US" dirty="0" smtClean="0">
              <a:solidFill>
                <a:schemeClr val="bg1"/>
              </a:solidFill>
            </a:endParaRPr>
          </a:p>
          <a:p>
            <a:pPr marL="285750" indent="-285750">
              <a:buClr>
                <a:schemeClr val="bg1"/>
              </a:buClr>
              <a:buSzPct val="150000"/>
              <a:buFont typeface="Wingdings" panose="05000000000000000000" pitchFamily="2" charset="2"/>
              <a:buChar char="Ø"/>
            </a:pPr>
            <a:endParaRPr lang="en-US" dirty="0">
              <a:solidFill>
                <a:schemeClr val="bg1"/>
              </a:solidFill>
            </a:endParaRPr>
          </a:p>
          <a:p>
            <a:pPr marL="285750" indent="-285750">
              <a:buClr>
                <a:schemeClr val="bg1"/>
              </a:buClr>
              <a:buSzPct val="150000"/>
              <a:buFont typeface="Wingdings" panose="05000000000000000000" pitchFamily="2" charset="2"/>
              <a:buChar char="Ø"/>
            </a:pPr>
            <a:endParaRPr lang="en-US" dirty="0" smtClean="0">
              <a:solidFill>
                <a:schemeClr val="bg1"/>
              </a:solidFill>
            </a:endParaRPr>
          </a:p>
          <a:p>
            <a:pPr marL="285750" indent="-285750">
              <a:buClr>
                <a:schemeClr val="bg1"/>
              </a:buClr>
              <a:buSzPct val="150000"/>
              <a:buFont typeface="Wingdings" panose="05000000000000000000" pitchFamily="2" charset="2"/>
              <a:buChar char="Ø"/>
            </a:pPr>
            <a:endParaRPr lang="en-US" dirty="0" smtClean="0">
              <a:solidFill>
                <a:schemeClr val="bg1"/>
              </a:solidFill>
            </a:endParaRPr>
          </a:p>
          <a:p>
            <a:pPr marL="285750" indent="-285750">
              <a:buClr>
                <a:schemeClr val="bg1"/>
              </a:buClr>
              <a:buSzPct val="150000"/>
              <a:buFont typeface="Wingdings" panose="05000000000000000000" pitchFamily="2" charset="2"/>
              <a:buChar char="Ø"/>
            </a:pPr>
            <a:endParaRPr lang="en-US" dirty="0">
              <a:solidFill>
                <a:schemeClr val="bg1"/>
              </a:solidFill>
            </a:endParaRPr>
          </a:p>
          <a:p>
            <a:pPr marL="285750" indent="-285750">
              <a:buClr>
                <a:schemeClr val="bg1"/>
              </a:buClr>
              <a:buSzPct val="150000"/>
              <a:buFont typeface="Wingdings" panose="05000000000000000000" pitchFamily="2" charset="2"/>
              <a:buChar char="Ø"/>
            </a:pPr>
            <a:endParaRPr lang="en-US" dirty="0">
              <a:solidFill>
                <a:schemeClr val="bg1"/>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2819400"/>
            <a:ext cx="868680" cy="1085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1366043"/>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Geography</a:t>
            </a:r>
            <a:endParaRPr lang="en-US" dirty="0"/>
          </a:p>
        </p:txBody>
      </p:sp>
      <p:sp>
        <p:nvSpPr>
          <p:cNvPr id="6" name="TextBox 5"/>
          <p:cNvSpPr txBox="1"/>
          <p:nvPr/>
        </p:nvSpPr>
        <p:spPr>
          <a:xfrm>
            <a:off x="1219200" y="1828800"/>
            <a:ext cx="6553200" cy="4524315"/>
          </a:xfrm>
          <a:prstGeom prst="rect">
            <a:avLst/>
          </a:prstGeom>
          <a:noFill/>
        </p:spPr>
        <p:txBody>
          <a:bodyPr wrap="square" rtlCol="0">
            <a:spAutoFit/>
          </a:bodyPr>
          <a:lstStyle/>
          <a:p>
            <a:pPr marL="457200" indent="-457200">
              <a:buClr>
                <a:schemeClr val="bg1"/>
              </a:buClr>
              <a:buSzPct val="125000"/>
              <a:buFont typeface="Wingdings" panose="05000000000000000000" pitchFamily="2" charset="2"/>
              <a:buChar char="Ø"/>
            </a:pPr>
            <a:r>
              <a:rPr lang="en-US" dirty="0" smtClean="0">
                <a:solidFill>
                  <a:schemeClr val="bg1"/>
                </a:solidFill>
              </a:rPr>
              <a:t>The Cotopaxi is part of the Andes mountains that runs through Ecuador </a:t>
            </a:r>
          </a:p>
          <a:p>
            <a:pPr marL="457200" indent="-457200">
              <a:buClr>
                <a:schemeClr val="bg1"/>
              </a:buClr>
              <a:buSzPct val="125000"/>
              <a:buFont typeface="Wingdings" panose="05000000000000000000" pitchFamily="2" charset="2"/>
              <a:buChar char="Ø"/>
            </a:pPr>
            <a:endParaRPr lang="en-US" dirty="0">
              <a:solidFill>
                <a:schemeClr val="bg1"/>
              </a:solidFill>
            </a:endParaRPr>
          </a:p>
          <a:p>
            <a:pPr marL="457200" indent="-457200">
              <a:buClr>
                <a:schemeClr val="bg1"/>
              </a:buClr>
              <a:buSzPct val="125000"/>
              <a:buFont typeface="Wingdings" panose="05000000000000000000" pitchFamily="2" charset="2"/>
              <a:buChar char="Ø"/>
            </a:pPr>
            <a:endParaRPr lang="en-US" dirty="0" smtClean="0">
              <a:solidFill>
                <a:schemeClr val="bg1"/>
              </a:solidFill>
            </a:endParaRPr>
          </a:p>
          <a:p>
            <a:pPr marL="457200" indent="-457200">
              <a:buClr>
                <a:schemeClr val="bg1"/>
              </a:buClr>
              <a:buSzPct val="125000"/>
              <a:buFont typeface="Wingdings" panose="05000000000000000000" pitchFamily="2" charset="2"/>
              <a:buChar char="Ø"/>
            </a:pPr>
            <a:endParaRPr lang="en-US" dirty="0">
              <a:solidFill>
                <a:schemeClr val="bg1"/>
              </a:solidFill>
            </a:endParaRPr>
          </a:p>
          <a:p>
            <a:pPr marL="457200" indent="-457200">
              <a:buClr>
                <a:schemeClr val="bg1"/>
              </a:buClr>
              <a:buSzPct val="125000"/>
              <a:buFont typeface="Wingdings" panose="05000000000000000000" pitchFamily="2" charset="2"/>
              <a:buChar char="Ø"/>
            </a:pPr>
            <a:endParaRPr lang="en-US" dirty="0" smtClean="0">
              <a:solidFill>
                <a:schemeClr val="bg1"/>
              </a:solidFill>
            </a:endParaRPr>
          </a:p>
          <a:p>
            <a:pPr marL="457200" indent="-457200">
              <a:buClr>
                <a:schemeClr val="bg1"/>
              </a:buClr>
              <a:buSzPct val="125000"/>
              <a:buFont typeface="Wingdings" panose="05000000000000000000" pitchFamily="2" charset="2"/>
              <a:buChar char="Ø"/>
            </a:pPr>
            <a:r>
              <a:rPr lang="en-US" dirty="0">
                <a:solidFill>
                  <a:schemeClr val="bg1"/>
                </a:solidFill>
              </a:rPr>
              <a:t>The Galapagos Islands are a small archipelago of volcanic islands belonging to Ecuador in the eastern Pacific </a:t>
            </a:r>
            <a:r>
              <a:rPr lang="en-US" dirty="0" smtClean="0">
                <a:solidFill>
                  <a:schemeClr val="bg1"/>
                </a:solidFill>
              </a:rPr>
              <a:t>Ocean. </a:t>
            </a:r>
            <a:endParaRPr lang="en-US" dirty="0">
              <a:solidFill>
                <a:schemeClr val="bg1"/>
              </a:solidFill>
            </a:endParaRPr>
          </a:p>
          <a:p>
            <a:pPr marL="457200" indent="-457200">
              <a:buClr>
                <a:schemeClr val="bg1"/>
              </a:buClr>
              <a:buSzPct val="125000"/>
              <a:buFont typeface="Wingdings" panose="05000000000000000000" pitchFamily="2" charset="2"/>
              <a:buChar char="Ø"/>
            </a:pPr>
            <a:endParaRPr lang="en-US" dirty="0" smtClean="0">
              <a:solidFill>
                <a:schemeClr val="bg1"/>
              </a:solidFill>
            </a:endParaRPr>
          </a:p>
          <a:p>
            <a:pPr marL="457200" indent="-457200">
              <a:buClr>
                <a:schemeClr val="bg1"/>
              </a:buClr>
              <a:buSzPct val="125000"/>
              <a:buFont typeface="Wingdings" panose="05000000000000000000" pitchFamily="2" charset="2"/>
              <a:buChar char="Ø"/>
            </a:pPr>
            <a:r>
              <a:rPr lang="en-US" dirty="0" smtClean="0">
                <a:solidFill>
                  <a:schemeClr val="bg1"/>
                </a:solidFill>
              </a:rPr>
              <a:t>The amazon is the second largest river in the world and it runs through Ecuador. </a:t>
            </a:r>
          </a:p>
          <a:p>
            <a:pPr marL="457200" indent="-457200">
              <a:buClr>
                <a:schemeClr val="bg1"/>
              </a:buClr>
              <a:buSzPct val="125000"/>
              <a:buFont typeface="Wingdings" panose="05000000000000000000" pitchFamily="2" charset="2"/>
              <a:buChar char="Ø"/>
            </a:pPr>
            <a:endParaRPr lang="en-US" dirty="0">
              <a:solidFill>
                <a:schemeClr val="bg1"/>
              </a:solidFill>
            </a:endParaRPr>
          </a:p>
          <a:p>
            <a:pPr marL="457200" indent="-457200">
              <a:buClr>
                <a:schemeClr val="bg1"/>
              </a:buClr>
              <a:buSzPct val="125000"/>
              <a:buFont typeface="Wingdings" panose="05000000000000000000" pitchFamily="2" charset="2"/>
              <a:buChar char="Ø"/>
            </a:pPr>
            <a:endParaRPr lang="en-US" dirty="0" smtClean="0">
              <a:solidFill>
                <a:schemeClr val="bg1"/>
              </a:solidFill>
            </a:endParaRPr>
          </a:p>
          <a:p>
            <a:pPr marL="285750" indent="-285750">
              <a:buClr>
                <a:schemeClr val="bg1"/>
              </a:buClr>
              <a:buSzPct val="125000"/>
              <a:buFont typeface="Wingdings" panose="05000000000000000000" pitchFamily="2" charset="2"/>
              <a:buChar char="Ø"/>
            </a:pPr>
            <a:endParaRPr lang="en-US" dirty="0" smtClean="0">
              <a:solidFill>
                <a:schemeClr val="bg1"/>
              </a:solidFill>
            </a:endParaRPr>
          </a:p>
          <a:p>
            <a:pPr marL="285750" indent="-285750">
              <a:buClr>
                <a:schemeClr val="bg1"/>
              </a:buClr>
              <a:buSzPct val="125000"/>
              <a:buFont typeface="Wingdings" panose="05000000000000000000" pitchFamily="2" charset="2"/>
              <a:buChar char="Ø"/>
            </a:pPr>
            <a:r>
              <a:rPr lang="en-US" dirty="0" smtClean="0">
                <a:solidFill>
                  <a:schemeClr val="bg1"/>
                </a:solidFill>
              </a:rPr>
              <a:t>One of the major cities in Ecuador is Quito witch is the capitol</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2184622"/>
            <a:ext cx="1371600" cy="1026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4724400"/>
            <a:ext cx="1371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695953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343" y="457200"/>
            <a:ext cx="7125113" cy="924475"/>
          </a:xfrm>
        </p:spPr>
        <p:txBody>
          <a:bodyPr/>
          <a:lstStyle/>
          <a:p>
            <a:pPr algn="ctr"/>
            <a:r>
              <a:rPr lang="en-US" dirty="0" smtClean="0"/>
              <a:t>Culture</a:t>
            </a:r>
            <a:endParaRPr lang="en-US" dirty="0"/>
          </a:p>
        </p:txBody>
      </p:sp>
      <p:sp>
        <p:nvSpPr>
          <p:cNvPr id="4" name="TextBox 3"/>
          <p:cNvSpPr txBox="1"/>
          <p:nvPr/>
        </p:nvSpPr>
        <p:spPr>
          <a:xfrm>
            <a:off x="1371600" y="1600200"/>
            <a:ext cx="6324600" cy="6740307"/>
          </a:xfrm>
          <a:prstGeom prst="rect">
            <a:avLst/>
          </a:prstGeom>
          <a:noFill/>
        </p:spPr>
        <p:txBody>
          <a:bodyPr wrap="square" rtlCol="0">
            <a:spAutoFit/>
          </a:bodyPr>
          <a:lstStyle/>
          <a:p>
            <a:pPr marL="285750" indent="-285750">
              <a:buClr>
                <a:schemeClr val="bg1"/>
              </a:buClr>
              <a:buSzPct val="125000"/>
              <a:buFont typeface="Wingdings" panose="05000000000000000000" pitchFamily="2" charset="2"/>
              <a:buChar char="Ø"/>
            </a:pPr>
            <a:r>
              <a:rPr lang="en-US" dirty="0" smtClean="0">
                <a:solidFill>
                  <a:schemeClr val="bg1"/>
                </a:solidFill>
              </a:rPr>
              <a:t>Ecuadorian people wear colorful clothing.</a:t>
            </a:r>
          </a:p>
          <a:p>
            <a:pPr marL="285750" indent="-285750">
              <a:buClr>
                <a:schemeClr val="bg1"/>
              </a:buClr>
              <a:buSzPct val="125000"/>
              <a:buFont typeface="Wingdings" panose="05000000000000000000" pitchFamily="2" charset="2"/>
              <a:buChar char="Ø"/>
            </a:pPr>
            <a:endParaRPr lang="en-US" dirty="0">
              <a:solidFill>
                <a:schemeClr val="bg1"/>
              </a:solidFill>
            </a:endParaRPr>
          </a:p>
          <a:p>
            <a:pPr marL="285750" indent="-285750">
              <a:buClr>
                <a:schemeClr val="bg1"/>
              </a:buClr>
              <a:buSzPct val="125000"/>
              <a:buFont typeface="Wingdings" panose="05000000000000000000" pitchFamily="2" charset="2"/>
              <a:buChar char="Ø"/>
            </a:pPr>
            <a:endParaRPr lang="en-US" dirty="0" smtClean="0">
              <a:solidFill>
                <a:schemeClr val="bg1"/>
              </a:solidFill>
            </a:endParaRPr>
          </a:p>
          <a:p>
            <a:pPr marL="285750" indent="-285750">
              <a:buClr>
                <a:schemeClr val="bg1"/>
              </a:buClr>
              <a:buSzPct val="125000"/>
              <a:buFont typeface="Wingdings" panose="05000000000000000000" pitchFamily="2" charset="2"/>
              <a:buChar char="Ø"/>
            </a:pPr>
            <a:endParaRPr lang="en-US" dirty="0">
              <a:solidFill>
                <a:schemeClr val="bg1"/>
              </a:solidFill>
            </a:endParaRPr>
          </a:p>
          <a:p>
            <a:pPr marL="285750" indent="-285750">
              <a:buClr>
                <a:schemeClr val="bg1"/>
              </a:buClr>
              <a:buSzPct val="125000"/>
              <a:buFont typeface="Wingdings" panose="05000000000000000000" pitchFamily="2" charset="2"/>
              <a:buChar char="Ø"/>
            </a:pPr>
            <a:endParaRPr lang="en-US" dirty="0" smtClean="0">
              <a:solidFill>
                <a:schemeClr val="bg1"/>
              </a:solidFill>
            </a:endParaRPr>
          </a:p>
          <a:p>
            <a:pPr marL="285750" indent="-285750">
              <a:buClr>
                <a:schemeClr val="bg1"/>
              </a:buClr>
              <a:buSzPct val="125000"/>
              <a:buFont typeface="Wingdings" panose="05000000000000000000" pitchFamily="2" charset="2"/>
              <a:buChar char="Ø"/>
            </a:pPr>
            <a:endParaRPr lang="en-US" dirty="0">
              <a:solidFill>
                <a:schemeClr val="bg1"/>
              </a:solidFill>
            </a:endParaRPr>
          </a:p>
          <a:p>
            <a:pPr marL="285750" indent="-285750">
              <a:buClr>
                <a:schemeClr val="bg1"/>
              </a:buClr>
              <a:buSzPct val="125000"/>
              <a:buFont typeface="Wingdings" panose="05000000000000000000" pitchFamily="2" charset="2"/>
              <a:buChar char="Ø"/>
            </a:pPr>
            <a:r>
              <a:rPr lang="en-US" dirty="0" smtClean="0">
                <a:solidFill>
                  <a:schemeClr val="bg1"/>
                </a:solidFill>
              </a:rPr>
              <a:t>Ecuador has some of the same national holidays as us like independence day and labor day.</a:t>
            </a:r>
          </a:p>
          <a:p>
            <a:pPr marL="285750" indent="-285750">
              <a:buClr>
                <a:schemeClr val="bg1"/>
              </a:buClr>
              <a:buSzPct val="125000"/>
              <a:buFont typeface="Wingdings" panose="05000000000000000000" pitchFamily="2" charset="2"/>
              <a:buChar char="Ø"/>
            </a:pPr>
            <a:endParaRPr lang="en-US" dirty="0">
              <a:solidFill>
                <a:schemeClr val="bg1"/>
              </a:solidFill>
            </a:endParaRPr>
          </a:p>
          <a:p>
            <a:pPr marL="285750" indent="-285750">
              <a:buClr>
                <a:schemeClr val="bg1"/>
              </a:buClr>
              <a:buSzPct val="125000"/>
              <a:buFont typeface="Wingdings" panose="05000000000000000000" pitchFamily="2" charset="2"/>
              <a:buChar char="Ø"/>
            </a:pPr>
            <a:r>
              <a:rPr lang="en-US" dirty="0" smtClean="0">
                <a:solidFill>
                  <a:schemeClr val="bg1"/>
                </a:solidFill>
              </a:rPr>
              <a:t>Ecuadorians like citrusy foods and put fruit in almost anything.</a:t>
            </a:r>
          </a:p>
          <a:p>
            <a:pPr marL="285750" indent="-285750">
              <a:buClr>
                <a:schemeClr val="bg1"/>
              </a:buClr>
              <a:buSzPct val="125000"/>
              <a:buFont typeface="Wingdings" panose="05000000000000000000" pitchFamily="2" charset="2"/>
              <a:buChar char="Ø"/>
            </a:pPr>
            <a:endParaRPr lang="en-US" dirty="0">
              <a:solidFill>
                <a:schemeClr val="bg1"/>
              </a:solidFill>
            </a:endParaRPr>
          </a:p>
          <a:p>
            <a:pPr marL="285750" indent="-285750">
              <a:buClr>
                <a:schemeClr val="bg1"/>
              </a:buClr>
              <a:buSzPct val="125000"/>
              <a:buFont typeface="Wingdings" panose="05000000000000000000" pitchFamily="2" charset="2"/>
              <a:buChar char="Ø"/>
            </a:pPr>
            <a:r>
              <a:rPr lang="en-US" dirty="0" smtClean="0">
                <a:solidFill>
                  <a:schemeClr val="bg1"/>
                </a:solidFill>
              </a:rPr>
              <a:t>The most commonly used musical instrument in Ecuador is the panpipe.</a:t>
            </a:r>
          </a:p>
          <a:p>
            <a:pPr marL="285750" indent="-285750">
              <a:buClr>
                <a:schemeClr val="bg1"/>
              </a:buClr>
              <a:buSzPct val="125000"/>
              <a:buFont typeface="Wingdings" panose="05000000000000000000" pitchFamily="2" charset="2"/>
              <a:buChar char="Ø"/>
            </a:pPr>
            <a:endParaRPr lang="en-US" dirty="0">
              <a:solidFill>
                <a:schemeClr val="bg1"/>
              </a:solidFill>
            </a:endParaRPr>
          </a:p>
          <a:p>
            <a:pPr marL="285750" indent="-285750">
              <a:buClr>
                <a:schemeClr val="bg1"/>
              </a:buClr>
              <a:buSzPct val="125000"/>
              <a:buFont typeface="Wingdings" panose="05000000000000000000" pitchFamily="2" charset="2"/>
              <a:buChar char="Ø"/>
            </a:pPr>
            <a:r>
              <a:rPr lang="en-US" dirty="0" smtClean="0">
                <a:solidFill>
                  <a:schemeClr val="bg1"/>
                </a:solidFill>
              </a:rPr>
              <a:t>The main religion in Ecuador is </a:t>
            </a:r>
            <a:r>
              <a:rPr lang="en-US" dirty="0">
                <a:solidFill>
                  <a:schemeClr val="bg1"/>
                </a:solidFill>
              </a:rPr>
              <a:t>R</a:t>
            </a:r>
            <a:r>
              <a:rPr lang="en-US" dirty="0" smtClean="0">
                <a:solidFill>
                  <a:schemeClr val="bg1"/>
                </a:solidFill>
              </a:rPr>
              <a:t>oman </a:t>
            </a:r>
            <a:r>
              <a:rPr lang="en-US" dirty="0">
                <a:solidFill>
                  <a:schemeClr val="bg1"/>
                </a:solidFill>
              </a:rPr>
              <a:t>C</a:t>
            </a:r>
            <a:r>
              <a:rPr lang="en-US" dirty="0" smtClean="0">
                <a:solidFill>
                  <a:schemeClr val="bg1"/>
                </a:solidFill>
              </a:rPr>
              <a:t>atholic.</a:t>
            </a:r>
          </a:p>
          <a:p>
            <a:pPr marL="285750" indent="-285750">
              <a:buClr>
                <a:schemeClr val="bg1"/>
              </a:buClr>
              <a:buSzPct val="125000"/>
              <a:buFont typeface="Wingdings" panose="05000000000000000000" pitchFamily="2" charset="2"/>
              <a:buChar char="Ø"/>
            </a:pPr>
            <a:endParaRPr lang="en-US" dirty="0">
              <a:solidFill>
                <a:schemeClr val="bg1"/>
              </a:solidFill>
            </a:endParaRPr>
          </a:p>
          <a:p>
            <a:pPr marL="285750" indent="-285750">
              <a:buClr>
                <a:schemeClr val="bg1"/>
              </a:buClr>
              <a:buSzPct val="125000"/>
              <a:buFont typeface="Wingdings" panose="05000000000000000000" pitchFamily="2" charset="2"/>
              <a:buChar char="Ø"/>
            </a:pPr>
            <a:r>
              <a:rPr lang="en-US" dirty="0" smtClean="0">
                <a:solidFill>
                  <a:schemeClr val="bg1"/>
                </a:solidFill>
              </a:rPr>
              <a:t>Ecuador government is a presidential republic.</a:t>
            </a:r>
          </a:p>
          <a:p>
            <a:pPr marL="285750" indent="-285750">
              <a:buClr>
                <a:schemeClr val="bg1"/>
              </a:buClr>
              <a:buSzPct val="125000"/>
              <a:buFont typeface="Wingdings" panose="05000000000000000000" pitchFamily="2" charset="2"/>
              <a:buChar char="Ø"/>
            </a:pPr>
            <a:endParaRPr lang="en-US" dirty="0">
              <a:solidFill>
                <a:schemeClr val="bg1"/>
              </a:solidFill>
            </a:endParaRPr>
          </a:p>
          <a:p>
            <a:pPr marL="285750" indent="-285750">
              <a:buClr>
                <a:schemeClr val="bg1"/>
              </a:buClr>
              <a:buSzPct val="125000"/>
              <a:buFont typeface="Wingdings" panose="05000000000000000000" pitchFamily="2" charset="2"/>
              <a:buChar char="Ø"/>
            </a:pPr>
            <a:endParaRPr lang="en-US" dirty="0" smtClean="0">
              <a:solidFill>
                <a:schemeClr val="bg1"/>
              </a:solidFill>
            </a:endParaRPr>
          </a:p>
          <a:p>
            <a:pPr marL="285750" indent="-285750">
              <a:buClr>
                <a:schemeClr val="bg1"/>
              </a:buClr>
              <a:buSzPct val="125000"/>
              <a:buFont typeface="Wingdings" panose="05000000000000000000" pitchFamily="2" charset="2"/>
              <a:buChar char="Ø"/>
            </a:pPr>
            <a:endParaRPr lang="en-US" dirty="0">
              <a:solidFill>
                <a:schemeClr val="bg1"/>
              </a:solidFill>
            </a:endParaRPr>
          </a:p>
          <a:p>
            <a:pPr marL="285750" indent="-285750">
              <a:buClr>
                <a:schemeClr val="bg1"/>
              </a:buClr>
              <a:buSzPct val="125000"/>
              <a:buFont typeface="Wingdings" panose="05000000000000000000" pitchFamily="2" charset="2"/>
              <a:buChar char="Ø"/>
            </a:pPr>
            <a:endParaRPr lang="en-US" dirty="0" smtClean="0">
              <a:solidFill>
                <a:schemeClr val="bg1"/>
              </a:solidFill>
            </a:endParaRPr>
          </a:p>
          <a:p>
            <a:pPr marL="285750" indent="-285750">
              <a:buClr>
                <a:schemeClr val="bg1"/>
              </a:buClr>
              <a:buSzPct val="125000"/>
              <a:buFont typeface="Wingdings" panose="05000000000000000000" pitchFamily="2" charset="2"/>
              <a:buChar char="Ø"/>
            </a:pPr>
            <a:endParaRPr lang="en-US" dirty="0">
              <a:solidFill>
                <a:schemeClr val="bg1"/>
              </a:solidFill>
            </a:endParaRPr>
          </a:p>
          <a:p>
            <a:pPr marL="285750" indent="-285750">
              <a:buClr>
                <a:schemeClr val="bg1"/>
              </a:buClr>
              <a:buSzPct val="125000"/>
              <a:buFont typeface="Wingdings" panose="05000000000000000000" pitchFamily="2" charset="2"/>
              <a:buChar char="Ø"/>
            </a:pPr>
            <a:endParaRPr lang="en-US" dirty="0">
              <a:solidFill>
                <a:schemeClr val="bg1"/>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500" y="1844765"/>
            <a:ext cx="1295400" cy="1381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1771" y="4648200"/>
            <a:ext cx="762000" cy="1041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97554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Economy</a:t>
            </a:r>
            <a:endParaRPr lang="en-US" dirty="0"/>
          </a:p>
        </p:txBody>
      </p:sp>
      <p:sp>
        <p:nvSpPr>
          <p:cNvPr id="4" name="TextBox 3"/>
          <p:cNvSpPr txBox="1"/>
          <p:nvPr/>
        </p:nvSpPr>
        <p:spPr>
          <a:xfrm>
            <a:off x="1066800" y="1981200"/>
            <a:ext cx="7239000" cy="2031325"/>
          </a:xfrm>
          <a:prstGeom prst="rect">
            <a:avLst/>
          </a:prstGeom>
          <a:noFill/>
        </p:spPr>
        <p:txBody>
          <a:bodyPr wrap="square" rtlCol="0">
            <a:spAutoFit/>
          </a:bodyPr>
          <a:lstStyle/>
          <a:p>
            <a:pPr marL="285750" indent="-285750">
              <a:buClr>
                <a:schemeClr val="bg1"/>
              </a:buClr>
              <a:buSzPct val="125000"/>
              <a:buFont typeface="Wingdings" panose="05000000000000000000" pitchFamily="2" charset="2"/>
              <a:buChar char="Ø"/>
            </a:pPr>
            <a:r>
              <a:rPr lang="en-US" dirty="0">
                <a:solidFill>
                  <a:schemeClr val="bg1"/>
                </a:solidFill>
              </a:rPr>
              <a:t>Ecuador has land which is rich in petroleum. Main fishing products include herring and mackerel. Other natural resources include timber and hydropower</a:t>
            </a:r>
            <a:r>
              <a:rPr lang="en-US" dirty="0" smtClean="0">
                <a:solidFill>
                  <a:schemeClr val="bg1"/>
                </a:solidFill>
              </a:rPr>
              <a:t>.</a:t>
            </a:r>
            <a:endParaRPr lang="en-US" dirty="0"/>
          </a:p>
          <a:p>
            <a:pPr marL="285750" indent="-285750">
              <a:buClr>
                <a:schemeClr val="bg1"/>
              </a:buClr>
              <a:buSzPct val="125000"/>
              <a:buFont typeface="Wingdings" panose="05000000000000000000" pitchFamily="2" charset="2"/>
              <a:buChar char="Ø"/>
            </a:pPr>
            <a:endParaRPr lang="en-US" dirty="0" smtClean="0">
              <a:solidFill>
                <a:schemeClr val="bg1"/>
              </a:solidFill>
            </a:endParaRPr>
          </a:p>
          <a:p>
            <a:pPr marL="285750" indent="-285750">
              <a:buClr>
                <a:schemeClr val="bg1"/>
              </a:buClr>
              <a:buSzPct val="125000"/>
              <a:buFont typeface="Wingdings" panose="05000000000000000000" pitchFamily="2" charset="2"/>
              <a:buChar char="Ø"/>
            </a:pPr>
            <a:r>
              <a:rPr lang="en-US" dirty="0" smtClean="0">
                <a:solidFill>
                  <a:schemeClr val="bg1"/>
                </a:solidFill>
              </a:rPr>
              <a:t>Only 4.51% of Ecuador's land is arable.</a:t>
            </a:r>
          </a:p>
          <a:p>
            <a:pPr marL="285750" indent="-285750">
              <a:buClr>
                <a:schemeClr val="bg1"/>
              </a:buClr>
              <a:buSzPct val="125000"/>
              <a:buFont typeface="Wingdings" panose="05000000000000000000" pitchFamily="2" charset="2"/>
              <a:buChar char="Ø"/>
            </a:pPr>
            <a:endParaRPr lang="en-US" dirty="0">
              <a:solidFill>
                <a:schemeClr val="bg1"/>
              </a:solidFill>
            </a:endParaRPr>
          </a:p>
          <a:p>
            <a:pPr marL="285750" indent="-285750">
              <a:buClr>
                <a:schemeClr val="bg1"/>
              </a:buClr>
              <a:buSzPct val="125000"/>
              <a:buFont typeface="Wingdings" panose="05000000000000000000" pitchFamily="2" charset="2"/>
              <a:buChar char="Ø"/>
            </a:pPr>
            <a:r>
              <a:rPr lang="en-US" dirty="0" smtClean="0">
                <a:solidFill>
                  <a:schemeClr val="bg1"/>
                </a:solidFill>
              </a:rPr>
              <a:t>The currency of Ecuador is  the United States Dollar.</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9804" y="4012525"/>
            <a:ext cx="4532991" cy="1979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204396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Climate</a:t>
            </a:r>
            <a:endParaRPr lang="en-US" dirty="0"/>
          </a:p>
        </p:txBody>
      </p:sp>
      <p:sp>
        <p:nvSpPr>
          <p:cNvPr id="5" name="TextBox 4"/>
          <p:cNvSpPr txBox="1"/>
          <p:nvPr/>
        </p:nvSpPr>
        <p:spPr>
          <a:xfrm>
            <a:off x="1447800" y="1828800"/>
            <a:ext cx="6019800" cy="5539978"/>
          </a:xfrm>
          <a:prstGeom prst="rect">
            <a:avLst/>
          </a:prstGeom>
          <a:noFill/>
        </p:spPr>
        <p:txBody>
          <a:bodyPr wrap="square" rtlCol="0">
            <a:spAutoFit/>
          </a:bodyPr>
          <a:lstStyle/>
          <a:p>
            <a:pPr marL="285750" indent="-285750">
              <a:buClr>
                <a:schemeClr val="bg1"/>
              </a:buClr>
              <a:buSzPct val="125000"/>
              <a:buFont typeface="Wingdings" panose="05000000000000000000" pitchFamily="2" charset="2"/>
              <a:buChar char="Ø"/>
            </a:pPr>
            <a:r>
              <a:rPr lang="en-US" sz="2400" dirty="0" smtClean="0">
                <a:solidFill>
                  <a:schemeClr val="bg1"/>
                </a:solidFill>
              </a:rPr>
              <a:t>The general climate of Ecuador is subtropical highland</a:t>
            </a:r>
          </a:p>
          <a:p>
            <a:pPr marL="285750" indent="-285750">
              <a:buClr>
                <a:schemeClr val="bg1"/>
              </a:buClr>
              <a:buSzPct val="125000"/>
              <a:buFont typeface="Wingdings" panose="05000000000000000000" pitchFamily="2" charset="2"/>
              <a:buChar char="Ø"/>
            </a:pPr>
            <a:endParaRPr lang="en-US" sz="2400" dirty="0">
              <a:solidFill>
                <a:schemeClr val="bg1"/>
              </a:solidFill>
            </a:endParaRPr>
          </a:p>
          <a:p>
            <a:pPr marL="285750" indent="-285750">
              <a:buClr>
                <a:schemeClr val="bg1"/>
              </a:buClr>
              <a:buSzPct val="125000"/>
              <a:buFont typeface="Wingdings" panose="05000000000000000000" pitchFamily="2" charset="2"/>
              <a:buChar char="Ø"/>
            </a:pPr>
            <a:r>
              <a:rPr lang="en-US" sz="2400" dirty="0" smtClean="0">
                <a:solidFill>
                  <a:schemeClr val="bg1"/>
                </a:solidFill>
              </a:rPr>
              <a:t>The average annual rainfall for Ecuador is 40.8 inches</a:t>
            </a:r>
          </a:p>
          <a:p>
            <a:pPr marL="285750" indent="-285750">
              <a:buClr>
                <a:schemeClr val="bg1"/>
              </a:buClr>
              <a:buSzPct val="125000"/>
              <a:buFont typeface="Wingdings" panose="05000000000000000000" pitchFamily="2" charset="2"/>
              <a:buChar char="Ø"/>
            </a:pPr>
            <a:endParaRPr lang="en-US" sz="2400" dirty="0" smtClean="0">
              <a:solidFill>
                <a:schemeClr val="bg1"/>
              </a:solidFill>
            </a:endParaRPr>
          </a:p>
          <a:p>
            <a:pPr marL="285750" indent="-285750">
              <a:buClr>
                <a:schemeClr val="bg1"/>
              </a:buClr>
              <a:buSzPct val="125000"/>
              <a:buFont typeface="Wingdings" panose="05000000000000000000" pitchFamily="2" charset="2"/>
              <a:buChar char="Ø"/>
            </a:pPr>
            <a:r>
              <a:rPr lang="en-US" sz="2400" dirty="0" smtClean="0">
                <a:solidFill>
                  <a:schemeClr val="bg1"/>
                </a:solidFill>
              </a:rPr>
              <a:t>The average yearly temperature is 67(f)</a:t>
            </a:r>
          </a:p>
          <a:p>
            <a:pPr marL="285750" indent="-285750">
              <a:buClr>
                <a:schemeClr val="bg1"/>
              </a:buClr>
              <a:buSzPct val="125000"/>
              <a:buFont typeface="Wingdings" panose="05000000000000000000" pitchFamily="2" charset="2"/>
              <a:buChar char="Ø"/>
            </a:pPr>
            <a:endParaRPr lang="en-US" sz="2400" dirty="0">
              <a:solidFill>
                <a:schemeClr val="bg1"/>
              </a:solidFill>
            </a:endParaRPr>
          </a:p>
          <a:p>
            <a:pPr marL="285750" indent="-285750">
              <a:buClr>
                <a:schemeClr val="bg1"/>
              </a:buClr>
              <a:buSzPct val="125000"/>
              <a:buFont typeface="Wingdings" panose="05000000000000000000" pitchFamily="2" charset="2"/>
              <a:buChar char="Ø"/>
            </a:pPr>
            <a:r>
              <a:rPr lang="en-US" sz="2400" dirty="0" smtClean="0">
                <a:solidFill>
                  <a:schemeClr val="bg1"/>
                </a:solidFill>
              </a:rPr>
              <a:t>This climate makes Ecuador have cold and heavy rainy days and also have really sunny and dry days</a:t>
            </a:r>
          </a:p>
          <a:p>
            <a:pPr marL="285750" indent="-285750">
              <a:buClr>
                <a:schemeClr val="bg1"/>
              </a:buClr>
              <a:buSzPct val="125000"/>
              <a:buFont typeface="Wingdings" panose="05000000000000000000" pitchFamily="2" charset="2"/>
              <a:buChar char="Ø"/>
            </a:pPr>
            <a:endParaRPr lang="en-US" dirty="0">
              <a:solidFill>
                <a:schemeClr val="bg1"/>
              </a:solidFill>
            </a:endParaRPr>
          </a:p>
          <a:p>
            <a:pPr marL="285750" indent="-285750">
              <a:buClr>
                <a:schemeClr val="bg1"/>
              </a:buClr>
              <a:buSzPct val="125000"/>
              <a:buFont typeface="Wingdings" panose="05000000000000000000" pitchFamily="2" charset="2"/>
              <a:buChar char="Ø"/>
            </a:pPr>
            <a:endParaRPr lang="en-US" dirty="0">
              <a:solidFill>
                <a:schemeClr val="bg1"/>
              </a:solidFill>
            </a:endParaRPr>
          </a:p>
          <a:p>
            <a:pPr marL="285750" indent="-285750">
              <a:buClr>
                <a:schemeClr val="bg1"/>
              </a:buClr>
              <a:buSzPct val="125000"/>
              <a:buFont typeface="Wingdings" panose="05000000000000000000" pitchFamily="2" charset="2"/>
              <a:buChar char="Ø"/>
            </a:pPr>
            <a:endParaRPr lang="en-US" dirty="0" smtClean="0">
              <a:solidFill>
                <a:schemeClr val="bg1"/>
              </a:solidFill>
            </a:endParaRPr>
          </a:p>
          <a:p>
            <a:pPr marL="285750" indent="-285750">
              <a:buClr>
                <a:schemeClr val="bg1"/>
              </a:buClr>
              <a:buSzPct val="125000"/>
              <a:buFont typeface="Wingdings" panose="05000000000000000000" pitchFamily="2" charset="2"/>
              <a:buChar char="Ø"/>
            </a:pPr>
            <a:endParaRPr lang="en-US" dirty="0">
              <a:solidFill>
                <a:schemeClr val="bg1"/>
              </a:solidFill>
            </a:endParaRPr>
          </a:p>
          <a:p>
            <a:pPr marL="285750" indent="-285750">
              <a:buClr>
                <a:schemeClr val="bg1"/>
              </a:buClr>
              <a:buSzPct val="125000"/>
              <a:buFont typeface="Wingdings" panose="05000000000000000000" pitchFamily="2" charset="2"/>
              <a:buChar char="Ø"/>
            </a:pPr>
            <a:endParaRPr lang="en-US" dirty="0">
              <a:solidFill>
                <a:schemeClr val="bg1"/>
              </a:solidFill>
            </a:endParaRPr>
          </a:p>
        </p:txBody>
      </p:sp>
    </p:spTree>
    <p:extLst>
      <p:ext uri="{BB962C8B-B14F-4D97-AF65-F5344CB8AC3E}">
        <p14:creationId xmlns:p14="http://schemas.microsoft.com/office/powerpoint/2010/main" val="243806690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Interesting facts</a:t>
            </a:r>
            <a:endParaRPr lang="en-US" dirty="0"/>
          </a:p>
        </p:txBody>
      </p:sp>
      <p:sp>
        <p:nvSpPr>
          <p:cNvPr id="3" name="TextBox 2"/>
          <p:cNvSpPr txBox="1"/>
          <p:nvPr/>
        </p:nvSpPr>
        <p:spPr>
          <a:xfrm>
            <a:off x="1524000" y="1905000"/>
            <a:ext cx="6172200" cy="2308324"/>
          </a:xfrm>
          <a:prstGeom prst="rect">
            <a:avLst/>
          </a:prstGeom>
          <a:noFill/>
        </p:spPr>
        <p:txBody>
          <a:bodyPr wrap="square" rtlCol="0">
            <a:spAutoFit/>
          </a:bodyPr>
          <a:lstStyle/>
          <a:p>
            <a:pPr marL="285750" indent="-285750">
              <a:buClr>
                <a:schemeClr val="bg1"/>
              </a:buClr>
              <a:buSzPct val="125000"/>
              <a:buFont typeface="Wingdings" panose="05000000000000000000" pitchFamily="2" charset="2"/>
              <a:buChar char="Ø"/>
            </a:pPr>
            <a:r>
              <a:rPr lang="en-US" dirty="0">
                <a:solidFill>
                  <a:schemeClr val="bg1"/>
                </a:solidFill>
              </a:rPr>
              <a:t>The colors of the flag is yellow for the diversity in the country, blue for the sky and the sea, and red for the blood of those who fought for independence.</a:t>
            </a:r>
          </a:p>
          <a:p>
            <a:pPr marL="285750" indent="-285750">
              <a:buClr>
                <a:schemeClr val="bg1"/>
              </a:buClr>
              <a:buSzPct val="125000"/>
              <a:buFont typeface="Wingdings" panose="05000000000000000000" pitchFamily="2" charset="2"/>
              <a:buChar char="Ø"/>
            </a:pPr>
            <a:endParaRPr lang="en-US" dirty="0" smtClean="0"/>
          </a:p>
          <a:p>
            <a:pPr marL="285750" indent="-285750">
              <a:buClr>
                <a:schemeClr val="bg1"/>
              </a:buClr>
              <a:buSzPct val="125000"/>
              <a:buFont typeface="Wingdings" panose="05000000000000000000" pitchFamily="2" charset="2"/>
              <a:buChar char="Ø"/>
            </a:pPr>
            <a:r>
              <a:rPr lang="en-US" dirty="0" smtClean="0">
                <a:solidFill>
                  <a:schemeClr val="bg1"/>
                </a:solidFill>
              </a:rPr>
              <a:t>Garbage </a:t>
            </a:r>
            <a:r>
              <a:rPr lang="en-US" dirty="0">
                <a:solidFill>
                  <a:schemeClr val="bg1"/>
                </a:solidFill>
              </a:rPr>
              <a:t>trucks play music just like ice cream trucks in the US</a:t>
            </a:r>
            <a:r>
              <a:rPr lang="en-US" dirty="0" smtClean="0">
                <a:solidFill>
                  <a:schemeClr val="bg1"/>
                </a:solidFill>
              </a:rPr>
              <a:t>.</a:t>
            </a:r>
          </a:p>
          <a:p>
            <a:pPr marL="285750" indent="-285750">
              <a:buClr>
                <a:schemeClr val="bg1"/>
              </a:buClr>
              <a:buSzPct val="125000"/>
              <a:buFont typeface="Wingdings" panose="05000000000000000000" pitchFamily="2" charset="2"/>
              <a:buChar char="Ø"/>
            </a:pPr>
            <a:endParaRPr lang="en-US" dirty="0">
              <a:solidFill>
                <a:schemeClr val="bg1"/>
              </a:solidFill>
            </a:endParaRPr>
          </a:p>
          <a:p>
            <a:pPr marL="285750" indent="-285750">
              <a:buClr>
                <a:schemeClr val="bg1"/>
              </a:buClr>
              <a:buSzPct val="125000"/>
              <a:buFont typeface="Wingdings" panose="05000000000000000000" pitchFamily="2" charset="2"/>
              <a:buChar char="Ø"/>
            </a:pPr>
            <a:r>
              <a:rPr lang="en-US" dirty="0" smtClean="0">
                <a:solidFill>
                  <a:schemeClr val="bg1"/>
                </a:solidFill>
              </a:rPr>
              <a:t>Priests </a:t>
            </a:r>
            <a:r>
              <a:rPr lang="en-US" dirty="0">
                <a:solidFill>
                  <a:schemeClr val="bg1"/>
                </a:solidFill>
              </a:rPr>
              <a:t>ask for $30 to bless your car.</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0100" y="4343400"/>
            <a:ext cx="2576512" cy="186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789122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5" name="TextBox 4"/>
          <p:cNvSpPr txBox="1"/>
          <p:nvPr/>
        </p:nvSpPr>
        <p:spPr>
          <a:xfrm>
            <a:off x="1447800" y="1828800"/>
            <a:ext cx="6553200" cy="4524315"/>
          </a:xfrm>
          <a:prstGeom prst="rect">
            <a:avLst/>
          </a:prstGeom>
          <a:noFill/>
        </p:spPr>
        <p:txBody>
          <a:bodyPr wrap="square" rtlCol="0">
            <a:spAutoFit/>
          </a:bodyPr>
          <a:lstStyle/>
          <a:p>
            <a:pPr marL="342900" indent="-342900">
              <a:buClr>
                <a:schemeClr val="bg1"/>
              </a:buClr>
              <a:buSzPct val="125000"/>
              <a:buFont typeface="+mj-lt"/>
              <a:buAutoNum type="arabicPeriod"/>
            </a:pPr>
            <a:r>
              <a:rPr lang="en-US" sz="2400" dirty="0" smtClean="0">
                <a:solidFill>
                  <a:schemeClr val="bg1"/>
                </a:solidFill>
              </a:rPr>
              <a:t>What is the capitol of Ecuador?</a:t>
            </a:r>
          </a:p>
          <a:p>
            <a:pPr marL="342900" indent="-342900">
              <a:buClr>
                <a:schemeClr val="bg1"/>
              </a:buClr>
              <a:buSzPct val="125000"/>
              <a:buFont typeface="+mj-lt"/>
              <a:buAutoNum type="arabicPeriod"/>
            </a:pPr>
            <a:endParaRPr lang="en-US" sz="2400" dirty="0">
              <a:solidFill>
                <a:schemeClr val="bg1"/>
              </a:solidFill>
            </a:endParaRPr>
          </a:p>
          <a:p>
            <a:pPr marL="342900" indent="-342900">
              <a:buClr>
                <a:schemeClr val="bg1"/>
              </a:buClr>
              <a:buSzPct val="125000"/>
              <a:buFont typeface="+mj-lt"/>
              <a:buAutoNum type="arabicPeriod"/>
            </a:pPr>
            <a:r>
              <a:rPr lang="en-US" sz="2400" dirty="0" smtClean="0">
                <a:solidFill>
                  <a:schemeClr val="bg1"/>
                </a:solidFill>
              </a:rPr>
              <a:t>When did Ecuador become an independent country?</a:t>
            </a:r>
          </a:p>
          <a:p>
            <a:pPr marL="342900" indent="-342900">
              <a:buClr>
                <a:schemeClr val="bg1"/>
              </a:buClr>
              <a:buSzPct val="125000"/>
              <a:buFont typeface="+mj-lt"/>
              <a:buAutoNum type="arabicPeriod"/>
            </a:pPr>
            <a:endParaRPr lang="en-US" sz="2400" dirty="0">
              <a:solidFill>
                <a:schemeClr val="bg1"/>
              </a:solidFill>
            </a:endParaRPr>
          </a:p>
          <a:p>
            <a:pPr marL="342900" indent="-342900">
              <a:buClr>
                <a:schemeClr val="bg1"/>
              </a:buClr>
              <a:buSzPct val="125000"/>
              <a:buFont typeface="+mj-lt"/>
              <a:buAutoNum type="arabicPeriod"/>
            </a:pPr>
            <a:r>
              <a:rPr lang="en-US" sz="2400" dirty="0" smtClean="0">
                <a:solidFill>
                  <a:schemeClr val="bg1"/>
                </a:solidFill>
              </a:rPr>
              <a:t>What religion is most commonly practiced in Ecuador?</a:t>
            </a:r>
          </a:p>
          <a:p>
            <a:pPr marL="342900" indent="-342900">
              <a:buClr>
                <a:schemeClr val="bg1"/>
              </a:buClr>
              <a:buSzPct val="125000"/>
              <a:buFont typeface="+mj-lt"/>
              <a:buAutoNum type="arabicPeriod"/>
            </a:pPr>
            <a:endParaRPr lang="en-US" sz="2400" dirty="0">
              <a:solidFill>
                <a:schemeClr val="bg1"/>
              </a:solidFill>
            </a:endParaRPr>
          </a:p>
          <a:p>
            <a:pPr marL="342900" indent="-342900">
              <a:buClr>
                <a:schemeClr val="bg1"/>
              </a:buClr>
              <a:buSzPct val="125000"/>
              <a:buFont typeface="+mj-lt"/>
              <a:buAutoNum type="arabicPeriod"/>
            </a:pPr>
            <a:r>
              <a:rPr lang="en-US" sz="2400" dirty="0" smtClean="0">
                <a:solidFill>
                  <a:schemeClr val="bg1"/>
                </a:solidFill>
              </a:rPr>
              <a:t>What form of currency is used in Ecuador?</a:t>
            </a:r>
          </a:p>
          <a:p>
            <a:pPr>
              <a:buClr>
                <a:schemeClr val="bg1"/>
              </a:buClr>
              <a:buSzPct val="125000"/>
            </a:pPr>
            <a:endParaRPr lang="en-US" dirty="0" smtClean="0">
              <a:solidFill>
                <a:schemeClr val="bg1"/>
              </a:solidFill>
            </a:endParaRPr>
          </a:p>
          <a:p>
            <a:pPr marL="342900" indent="-342900">
              <a:buClr>
                <a:schemeClr val="bg1"/>
              </a:buClr>
              <a:buSzPct val="125000"/>
              <a:buFont typeface="+mj-lt"/>
              <a:buAutoNum type="arabicPeriod"/>
            </a:pPr>
            <a:endParaRPr lang="en-US" dirty="0">
              <a:solidFill>
                <a:schemeClr val="bg1"/>
              </a:solidFill>
            </a:endParaRPr>
          </a:p>
          <a:p>
            <a:pPr marL="342900" indent="-342900">
              <a:buClr>
                <a:schemeClr val="bg1"/>
              </a:buClr>
              <a:buSzPct val="125000"/>
              <a:buFont typeface="+mj-lt"/>
              <a:buAutoNum type="arabicPeriod"/>
            </a:pPr>
            <a:endParaRPr lang="en-US" dirty="0" smtClean="0">
              <a:solidFill>
                <a:schemeClr val="bg1"/>
              </a:solidFill>
            </a:endParaRPr>
          </a:p>
          <a:p>
            <a:pPr marL="342900" indent="-342900">
              <a:buClr>
                <a:schemeClr val="bg1"/>
              </a:buClr>
              <a:buSzPct val="125000"/>
              <a:buFont typeface="+mj-lt"/>
              <a:buAutoNum type="arabicPeriod"/>
            </a:pPr>
            <a:endParaRPr lang="en-US" dirty="0">
              <a:solidFill>
                <a:schemeClr val="bg1"/>
              </a:solidFill>
            </a:endParaRPr>
          </a:p>
        </p:txBody>
      </p:sp>
    </p:spTree>
    <p:extLst>
      <p:ext uri="{BB962C8B-B14F-4D97-AF65-F5344CB8AC3E}">
        <p14:creationId xmlns:p14="http://schemas.microsoft.com/office/powerpoint/2010/main" val="2267062788"/>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TC101972873[[fn=Summer]]</Template>
  <TotalTime>148</TotalTime>
  <Words>416</Words>
  <Application>Microsoft Office PowerPoint</Application>
  <PresentationFormat>On-screen Show (4:3)</PresentationFormat>
  <Paragraphs>92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Summer</vt:lpstr>
      <vt:lpstr>PowerPoint Presentation</vt:lpstr>
      <vt:lpstr>Ecuador</vt:lpstr>
      <vt:lpstr>HISTORY</vt:lpstr>
      <vt:lpstr>Geography</vt:lpstr>
      <vt:lpstr>Culture</vt:lpstr>
      <vt:lpstr>Economy</vt:lpstr>
      <vt:lpstr>Climate</vt:lpstr>
      <vt:lpstr>Interesting facts</vt:lpstr>
      <vt:lpstr>Questions</vt:lpstr>
    </vt:vector>
  </TitlesOfParts>
  <Company>Gwinnett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Fongbemi, Keegan</dc:creator>
  <cp:lastModifiedBy>Fongbemi, Keegan</cp:lastModifiedBy>
  <cp:revision>18</cp:revision>
  <dcterms:created xsi:type="dcterms:W3CDTF">2014-03-12T17:57:05Z</dcterms:created>
  <dcterms:modified xsi:type="dcterms:W3CDTF">2014-03-20T18:25:08Z</dcterms:modified>
</cp:coreProperties>
</file>