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252"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2336740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5176499"/>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endParaRPr/>
          </a:p>
        </p:txBody>
      </p:sp>
      <p:sp>
        <p:nvSpPr>
          <p:cNvPr id="9" name="Shape 9"/>
          <p:cNvSpPr/>
          <p:nvPr/>
        </p:nvSpPr>
        <p:spPr>
          <a:xfrm flipH="1">
            <a:off x="-3832" y="12039"/>
            <a:ext cx="10925833"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0" name="Shape 10"/>
          <p:cNvSpPr/>
          <p:nvPr/>
        </p:nvSpPr>
        <p:spPr>
          <a:xfrm flipH="1">
            <a:off x="14659" y="660"/>
            <a:ext cx="10500940"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endParaRPr/>
          </a:p>
        </p:txBody>
      </p:sp>
      <p:sp>
        <p:nvSpPr>
          <p:cNvPr id="11" name="Shape 11"/>
          <p:cNvSpPr/>
          <p:nvPr/>
        </p:nvSpPr>
        <p:spPr>
          <a:xfrm>
            <a:off x="-846666" y="-661"/>
            <a:ext cx="2167466"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2" name="Shape 12"/>
          <p:cNvSpPr/>
          <p:nvPr/>
        </p:nvSpPr>
        <p:spPr>
          <a:xfrm rot="10800000" flipH="1">
            <a:off x="-524933" y="131"/>
            <a:ext cx="1403434"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3" name="Shape 13"/>
          <p:cNvSpPr txBox="1">
            <a:spLocks noGrp="1"/>
          </p:cNvSpPr>
          <p:nvPr>
            <p:ph type="ctrTitle"/>
          </p:nvPr>
        </p:nvSpPr>
        <p:spPr>
          <a:xfrm>
            <a:off x="1082040" y="1242060"/>
            <a:ext cx="7050900" cy="1102500"/>
          </a:xfrm>
          <a:prstGeom prst="rect">
            <a:avLst/>
          </a:prstGeom>
        </p:spPr>
        <p:txBody>
          <a:bodyPr lIns="91425" tIns="91425" rIns="91425" bIns="91425" anchor="b" anchorCtr="0"/>
          <a:lstStyle>
            <a:lvl1pPr indent="304800" algn="r">
              <a:buClr>
                <a:schemeClr val="lt1"/>
              </a:buClr>
              <a:buSzPct val="100000"/>
              <a:defRPr sz="4800">
                <a:solidFill>
                  <a:schemeClr val="lt1"/>
                </a:solidFill>
              </a:defRPr>
            </a:lvl1pPr>
            <a:lvl2pPr indent="304800" algn="r">
              <a:buClr>
                <a:schemeClr val="lt1"/>
              </a:buClr>
              <a:buSzPct val="100000"/>
              <a:defRPr sz="4800">
                <a:solidFill>
                  <a:schemeClr val="lt1"/>
                </a:solidFill>
              </a:defRPr>
            </a:lvl2pPr>
            <a:lvl3pPr indent="304800" algn="r">
              <a:buClr>
                <a:schemeClr val="lt1"/>
              </a:buClr>
              <a:buSzPct val="100000"/>
              <a:defRPr sz="4800">
                <a:solidFill>
                  <a:schemeClr val="lt1"/>
                </a:solidFill>
              </a:defRPr>
            </a:lvl3pPr>
            <a:lvl4pPr indent="304800" algn="r">
              <a:buClr>
                <a:schemeClr val="lt1"/>
              </a:buClr>
              <a:buSzPct val="100000"/>
              <a:defRPr sz="4800">
                <a:solidFill>
                  <a:schemeClr val="lt1"/>
                </a:solidFill>
              </a:defRPr>
            </a:lvl4pPr>
            <a:lvl5pPr indent="304800" algn="r">
              <a:buClr>
                <a:schemeClr val="lt1"/>
              </a:buClr>
              <a:buSzPct val="100000"/>
              <a:defRPr sz="4800">
                <a:solidFill>
                  <a:schemeClr val="lt1"/>
                </a:solidFill>
              </a:defRPr>
            </a:lvl5pPr>
            <a:lvl6pPr indent="304800" algn="r">
              <a:buClr>
                <a:schemeClr val="lt1"/>
              </a:buClr>
              <a:buSzPct val="100000"/>
              <a:defRPr sz="4800">
                <a:solidFill>
                  <a:schemeClr val="lt1"/>
                </a:solidFill>
              </a:defRPr>
            </a:lvl6pPr>
            <a:lvl7pPr indent="304800" algn="r">
              <a:buClr>
                <a:schemeClr val="lt1"/>
              </a:buClr>
              <a:buSzPct val="100000"/>
              <a:defRPr sz="4800">
                <a:solidFill>
                  <a:schemeClr val="lt1"/>
                </a:solidFill>
              </a:defRPr>
            </a:lvl7pPr>
            <a:lvl8pPr indent="304800" algn="r">
              <a:buClr>
                <a:schemeClr val="lt1"/>
              </a:buClr>
              <a:buSzPct val="100000"/>
              <a:defRPr sz="4800">
                <a:solidFill>
                  <a:schemeClr val="lt1"/>
                </a:solidFill>
              </a:defRPr>
            </a:lvl8pPr>
            <a:lvl9pPr indent="304800" algn="r">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1082040" y="2423159"/>
            <a:ext cx="7035899" cy="694199"/>
          </a:xfrm>
          <a:prstGeom prst="rect">
            <a:avLst/>
          </a:prstGeom>
        </p:spPr>
        <p:txBody>
          <a:bodyPr lIns="91425" tIns="91425" rIns="91425" bIns="91425" anchor="t" anchorCtr="0"/>
          <a:lstStyle>
            <a:lvl1pPr marL="0" indent="152400" algn="r">
              <a:buClr>
                <a:schemeClr val="lt1"/>
              </a:buClr>
              <a:buSzPct val="100000"/>
              <a:buNone/>
              <a:defRPr sz="2400">
                <a:solidFill>
                  <a:schemeClr val="lt1"/>
                </a:solidFill>
              </a:defRPr>
            </a:lvl1pPr>
            <a:lvl2pPr marL="0" indent="152400" algn="r">
              <a:spcBef>
                <a:spcPts val="0"/>
              </a:spcBef>
              <a:buClr>
                <a:schemeClr val="lt1"/>
              </a:buClr>
              <a:buSzPct val="100000"/>
              <a:buNone/>
              <a:defRPr sz="2400">
                <a:solidFill>
                  <a:schemeClr val="lt1"/>
                </a:solidFill>
              </a:defRPr>
            </a:lvl2pPr>
            <a:lvl3pPr marL="0" indent="152400" algn="r">
              <a:spcBef>
                <a:spcPts val="0"/>
              </a:spcBef>
              <a:buClr>
                <a:schemeClr val="lt1"/>
              </a:buClr>
              <a:buNone/>
              <a:defRPr>
                <a:solidFill>
                  <a:schemeClr val="lt1"/>
                </a:solidFill>
              </a:defRPr>
            </a:lvl3pPr>
            <a:lvl4pPr marL="0" indent="152400" algn="r">
              <a:spcBef>
                <a:spcPts val="0"/>
              </a:spcBef>
              <a:buClr>
                <a:schemeClr val="lt1"/>
              </a:buClr>
              <a:buSzPct val="100000"/>
              <a:buNone/>
              <a:defRPr sz="2400">
                <a:solidFill>
                  <a:schemeClr val="lt1"/>
                </a:solidFill>
              </a:defRPr>
            </a:lvl4pPr>
            <a:lvl5pPr marL="0" indent="152400" algn="r">
              <a:spcBef>
                <a:spcPts val="0"/>
              </a:spcBef>
              <a:buClr>
                <a:schemeClr val="lt1"/>
              </a:buClr>
              <a:buSzPct val="100000"/>
              <a:buNone/>
              <a:defRPr sz="2400">
                <a:solidFill>
                  <a:schemeClr val="lt1"/>
                </a:solidFill>
              </a:defRPr>
            </a:lvl5pPr>
            <a:lvl6pPr marL="0" indent="152400" algn="r">
              <a:spcBef>
                <a:spcPts val="0"/>
              </a:spcBef>
              <a:buClr>
                <a:schemeClr val="lt1"/>
              </a:buClr>
              <a:buSzPct val="100000"/>
              <a:buNone/>
              <a:defRPr sz="2400">
                <a:solidFill>
                  <a:schemeClr val="lt1"/>
                </a:solidFill>
              </a:defRPr>
            </a:lvl6pPr>
            <a:lvl7pPr marL="0" indent="152400" algn="r">
              <a:spcBef>
                <a:spcPts val="0"/>
              </a:spcBef>
              <a:buClr>
                <a:schemeClr val="lt1"/>
              </a:buClr>
              <a:buSzPct val="100000"/>
              <a:buNone/>
              <a:defRPr sz="2400">
                <a:solidFill>
                  <a:schemeClr val="lt1"/>
                </a:solidFill>
              </a:defRPr>
            </a:lvl7pPr>
            <a:lvl8pPr marL="0" indent="152400" algn="r">
              <a:spcBef>
                <a:spcPts val="0"/>
              </a:spcBef>
              <a:buClr>
                <a:schemeClr val="lt1"/>
              </a:buClr>
              <a:buSzPct val="100000"/>
              <a:buNone/>
              <a:defRPr sz="2400">
                <a:solidFill>
                  <a:schemeClr val="lt1"/>
                </a:solidFill>
              </a:defRPr>
            </a:lvl8pPr>
            <a:lvl9pPr marL="0" indent="152400" algn="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7" name="Shape 17"/>
          <p:cNvSpPr txBox="1">
            <a:spLocks noGrp="1"/>
          </p:cNvSpPr>
          <p:nvPr>
            <p:ph type="body" idx="1"/>
          </p:nvPr>
        </p:nvSpPr>
        <p:spPr>
          <a:xfrm>
            <a:off x="457200" y="1244242"/>
            <a:ext cx="8229600"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9" name="Shape 19"/>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0" name="Shape 20"/>
          <p:cNvSpPr txBox="1">
            <a:spLocks noGrp="1"/>
          </p:cNvSpPr>
          <p:nvPr>
            <p:ph type="title"/>
          </p:nvPr>
        </p:nvSpPr>
        <p:spPr>
          <a:xfrm>
            <a:off x="457200" y="205978"/>
            <a:ext cx="8229600" cy="9942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3" name="Shape 23"/>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4" name="Shape 24"/>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5" name="Shape 25"/>
          <p:cNvSpPr txBox="1">
            <a:spLocks noGrp="1"/>
          </p:cNvSpPr>
          <p:nvPr>
            <p:ph type="title"/>
          </p:nvPr>
        </p:nvSpPr>
        <p:spPr>
          <a:xfrm>
            <a:off x="457200" y="205978"/>
            <a:ext cx="8229600" cy="9942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6" name="Shape 26"/>
          <p:cNvSpPr txBox="1">
            <a:spLocks noGrp="1"/>
          </p:cNvSpPr>
          <p:nvPr>
            <p:ph type="body" idx="1"/>
          </p:nvPr>
        </p:nvSpPr>
        <p:spPr>
          <a:xfrm>
            <a:off x="457200" y="1244242"/>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27" name="Shape 27"/>
          <p:cNvSpPr txBox="1">
            <a:spLocks noGrp="1"/>
          </p:cNvSpPr>
          <p:nvPr>
            <p:ph type="body" idx="2"/>
          </p:nvPr>
        </p:nvSpPr>
        <p:spPr>
          <a:xfrm>
            <a:off x="4648200" y="1244242"/>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0" name="Shape 30"/>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1" name="Shape 31"/>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32" name="Shape 32"/>
          <p:cNvSpPr txBox="1">
            <a:spLocks noGrp="1"/>
          </p:cNvSpPr>
          <p:nvPr>
            <p:ph type="title"/>
          </p:nvPr>
        </p:nvSpPr>
        <p:spPr>
          <a:xfrm>
            <a:off x="457200" y="205978"/>
            <a:ext cx="8229600" cy="9942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grpSp>
        <p:nvGrpSpPr>
          <p:cNvPr id="34" name="Shape 34"/>
          <p:cNvGrpSpPr/>
          <p:nvPr/>
        </p:nvGrpSpPr>
        <p:grpSpPr>
          <a:xfrm>
            <a:off x="-6264" y="3700039"/>
            <a:ext cx="9150267" cy="2325488"/>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endParaRPr/>
            </a:p>
          </p:txBody>
        </p:sp>
      </p:grpSp>
      <p:sp>
        <p:nvSpPr>
          <p:cNvPr id="38" name="Shape 38"/>
          <p:cNvSpPr txBox="1">
            <a:spLocks noGrp="1"/>
          </p:cNvSpPr>
          <p:nvPr>
            <p:ph type="body" idx="1"/>
          </p:nvPr>
        </p:nvSpPr>
        <p:spPr>
          <a:xfrm>
            <a:off x="1792288" y="4025503"/>
            <a:ext cx="5486399" cy="603599"/>
          </a:xfrm>
          <a:prstGeom prst="rect">
            <a:avLst/>
          </a:prstGeom>
        </p:spPr>
        <p:txBody>
          <a:bodyPr lIns="91425" tIns="91425" rIns="91425" bIns="91425" anchor="ctr" anchorCtr="0"/>
          <a:lstStyle>
            <a:lvl1pPr marL="0" indent="152400" algn="ctr">
              <a:buSzPct val="100000"/>
              <a:buNone/>
              <a:defRPr sz="24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994200"/>
          </a:xfrm>
          <a:prstGeom prst="rect">
            <a:avLst/>
          </a:prstGeom>
        </p:spPr>
        <p:txBody>
          <a:bodyPr lIns="91425" tIns="91425" rIns="91425" bIns="91425" anchor="b" anchorCtr="0"/>
          <a:lstStyle>
            <a:lvl1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1pPr>
            <a:lvl2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2pPr>
            <a:lvl3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3pPr>
            <a:lvl4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4pPr>
            <a:lvl5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5pPr>
            <a:lvl6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6pPr>
            <a:lvl7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7pPr>
            <a:lvl8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8pPr>
            <a:lvl9pPr marL="0" indent="254000">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95400"/>
            <a:ext cx="8229600" cy="3394500"/>
          </a:xfrm>
          <a:prstGeom prst="rect">
            <a:avLst/>
          </a:prstGeom>
        </p:spPr>
        <p:txBody>
          <a:bodyPr lIns="91425" tIns="91425" rIns="91425" bIns="91425" anchor="t" anchorCtr="0"/>
          <a:lstStyle>
            <a:lvl1pPr marL="342900" indent="-139700">
              <a:buClr>
                <a:schemeClr val="dk2"/>
              </a:buClr>
              <a:buSzPct val="100000"/>
              <a:buFont typeface="Trebuchet MS"/>
              <a:defRPr sz="3200">
                <a:solidFill>
                  <a:schemeClr val="dk2"/>
                </a:solidFill>
                <a:latin typeface="Trebuchet MS"/>
                <a:ea typeface="Trebuchet MS"/>
                <a:cs typeface="Trebuchet MS"/>
                <a:sym typeface="Trebuchet MS"/>
              </a:defRPr>
            </a:lvl1pPr>
            <a:lvl2pPr marL="742950" indent="-107950">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marL="1143000" indent="-762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marL="1600200" indent="-101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marL="2057400" indent="-101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marL="2514600" indent="-101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marL="2971800" indent="-101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marL="3429000" indent="-101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marL="3886200" indent="-101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1046550" y="999674"/>
            <a:ext cx="7050900" cy="1119599"/>
          </a:xfrm>
          <a:prstGeom prst="rect">
            <a:avLst/>
          </a:prstGeom>
        </p:spPr>
        <p:txBody>
          <a:bodyPr lIns="91425" tIns="91425" rIns="91425" bIns="91425" anchor="b" anchorCtr="0">
            <a:noAutofit/>
          </a:bodyPr>
          <a:lstStyle/>
          <a:p>
            <a:pPr>
              <a:buNone/>
            </a:pPr>
            <a:r>
              <a:rPr lang="en" sz="3600"/>
              <a:t>Uruguay: The Southern Nation</a:t>
            </a:r>
          </a:p>
        </p:txBody>
      </p:sp>
      <p:sp>
        <p:nvSpPr>
          <p:cNvPr id="42" name="Shape 42"/>
          <p:cNvSpPr txBox="1">
            <a:spLocks noGrp="1"/>
          </p:cNvSpPr>
          <p:nvPr>
            <p:ph type="subTitle" idx="1"/>
          </p:nvPr>
        </p:nvSpPr>
        <p:spPr>
          <a:xfrm>
            <a:off x="1089540" y="2276159"/>
            <a:ext cx="7035899" cy="694199"/>
          </a:xfrm>
          <a:prstGeom prst="rect">
            <a:avLst/>
          </a:prstGeom>
        </p:spPr>
        <p:txBody>
          <a:bodyPr lIns="91425" tIns="91425" rIns="91425" bIns="91425" anchor="t" anchorCtr="0">
            <a:noAutofit/>
          </a:bodyPr>
          <a:lstStyle/>
          <a:p>
            <a:pPr lvl="0" algn="l" rtl="0">
              <a:buNone/>
            </a:pPr>
            <a:r>
              <a:rPr lang="en"/>
              <a:t>  By: Jeremy Jackson            7th Period</a:t>
            </a:r>
          </a:p>
          <a:p>
            <a:endParaRPr lang="en"/>
          </a:p>
        </p:txBody>
      </p:sp>
      <p:pic>
        <p:nvPicPr>
          <p:cNvPr id="43" name="Shape 43"/>
          <p:cNvPicPr preferRelativeResize="0"/>
          <p:nvPr/>
        </p:nvPicPr>
        <p:blipFill>
          <a:blip r:embed="rId3"/>
          <a:stretch>
            <a:fillRect/>
          </a:stretch>
        </p:blipFill>
        <p:spPr>
          <a:xfrm>
            <a:off x="833050" y="3244000"/>
            <a:ext cx="7350500" cy="17232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a:buNone/>
            </a:pPr>
            <a:r>
              <a:rPr lang="en"/>
              <a:t>Uruguay was created as a buffer state between Brazil and Argentina during their years of independence. It was created peacefully, unlike some of the other  latin nations</a:t>
            </a:r>
          </a:p>
        </p:txBody>
      </p:sp>
      <p:sp>
        <p:nvSpPr>
          <p:cNvPr id="49" name="Shape 49"/>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History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a:buNone/>
            </a:pPr>
            <a:r>
              <a:rPr lang="en"/>
              <a:t>Uruguay is mostly rolling plains and low hills with fertile coastal lowland. The natural resources consist of arable land, hydropower, minor minerals, fish</a:t>
            </a:r>
          </a:p>
        </p:txBody>
      </p:sp>
      <p:sp>
        <p:nvSpPr>
          <p:cNvPr id="55" name="Shape 55"/>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Geography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lvl="0" rtl="0">
              <a:buNone/>
            </a:pPr>
            <a:r>
              <a:rPr lang="en" sz="1800"/>
              <a:t>Uruguay’s dominating religion is Roman catholic and its top ethnic group is White People. The nation’s dominating language is Spanish and is rated high for its developments throughout latin america. Prior to European settlement, Uruguay was inhabited by indigenous people, the Charrúas.</a:t>
            </a:r>
          </a:p>
          <a:p>
            <a:endParaRPr lang="en" sz="1800"/>
          </a:p>
        </p:txBody>
      </p:sp>
      <p:sp>
        <p:nvSpPr>
          <p:cNvPr id="61" name="Shape 61"/>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Culture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lvl="0" rtl="0">
              <a:buNone/>
            </a:pPr>
            <a:r>
              <a:rPr lang="en" sz="1800"/>
              <a:t>Uruguay has a free market economy characterized by an export-oriented agricultural sector, a well-educated work force, and high levels of social spending. The economical troubles the world market has affected Uruguay’s vigorous growth but was not effective enough to place the country into a recession. The major trading partners, according to a 2010 list, are U.S., Brazil, Germany, Argentina, Paraguay, China, Venezuela </a:t>
            </a:r>
          </a:p>
          <a:p>
            <a:endParaRPr lang="en" sz="1800"/>
          </a:p>
          <a:p>
            <a:pPr lvl="0" rtl="0">
              <a:buNone/>
            </a:pPr>
            <a:r>
              <a:rPr lang="en" sz="1800"/>
              <a:t>The components that make up the economy are shown here:</a:t>
            </a:r>
          </a:p>
          <a:p>
            <a:pPr lvl="0" rtl="0">
              <a:buClr>
                <a:schemeClr val="dk1"/>
              </a:buClr>
              <a:buSzPct val="61111"/>
              <a:buFont typeface="Arial"/>
              <a:buNone/>
            </a:pPr>
            <a:r>
              <a:rPr lang="en" sz="1800"/>
              <a:t>agriculture: 7.5%</a:t>
            </a:r>
          </a:p>
          <a:p>
            <a:pPr lvl="0" rtl="0">
              <a:buClr>
                <a:schemeClr val="dk1"/>
              </a:buClr>
              <a:buSzPct val="61111"/>
              <a:buFont typeface="Arial"/>
              <a:buNone/>
            </a:pPr>
            <a:r>
              <a:rPr lang="en" sz="1800"/>
              <a:t>industry:	 21.5%</a:t>
            </a:r>
          </a:p>
          <a:p>
            <a:pPr lvl="0" rtl="0">
              <a:buNone/>
            </a:pPr>
            <a:r>
              <a:rPr lang="en" sz="1800"/>
              <a:t>services: 71%</a:t>
            </a:r>
          </a:p>
          <a:p>
            <a:pPr lvl="0" rtl="0">
              <a:buClr>
                <a:schemeClr val="dk1"/>
              </a:buClr>
              <a:buSzPct val="61111"/>
              <a:buFont typeface="Arial"/>
              <a:buNone/>
            </a:pPr>
            <a:r>
              <a:rPr lang="en" sz="1800"/>
              <a:t>As you see, most of Uruguay’s economy is fueled by services, mostly tourism</a:t>
            </a:r>
          </a:p>
          <a:p>
            <a:endParaRPr lang="en" sz="1800"/>
          </a:p>
          <a:p>
            <a:endParaRPr lang="en" sz="1800"/>
          </a:p>
        </p:txBody>
      </p:sp>
      <p:sp>
        <p:nvSpPr>
          <p:cNvPr id="67" name="Shape 67"/>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Economy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7200" y="1200167"/>
            <a:ext cx="8229600" cy="3630300"/>
          </a:xfrm>
          <a:prstGeom prst="rect">
            <a:avLst/>
          </a:prstGeom>
        </p:spPr>
        <p:txBody>
          <a:bodyPr lIns="91425" tIns="91425" rIns="91425" bIns="91425" anchor="t" anchorCtr="0">
            <a:noAutofit/>
          </a:bodyPr>
          <a:lstStyle/>
          <a:p>
            <a:pPr lvl="0" rtl="0">
              <a:buNone/>
            </a:pPr>
            <a:r>
              <a:rPr lang="en" sz="2400">
                <a:latin typeface="Times New Roman"/>
                <a:ea typeface="Times New Roman"/>
                <a:cs typeface="Times New Roman"/>
                <a:sym typeface="Times New Roman"/>
              </a:rPr>
              <a:t>.Uruguay’s most populated city is their capital, </a:t>
            </a:r>
          </a:p>
          <a:p>
            <a:pPr lvl="0" rtl="0">
              <a:buNone/>
            </a:pPr>
            <a:r>
              <a:rPr lang="en" sz="2400">
                <a:latin typeface="Times New Roman"/>
                <a:ea typeface="Times New Roman"/>
                <a:cs typeface="Times New Roman"/>
                <a:sym typeface="Times New Roman"/>
              </a:rPr>
              <a:t>Montevideo, </a:t>
            </a:r>
          </a:p>
          <a:p>
            <a:pPr lvl="0" rtl="0">
              <a:buNone/>
            </a:pPr>
            <a:r>
              <a:rPr lang="en" sz="2400">
                <a:latin typeface="Times New Roman"/>
                <a:ea typeface="Times New Roman"/>
                <a:cs typeface="Times New Roman"/>
                <a:sym typeface="Times New Roman"/>
              </a:rPr>
              <a:t>with over 1.2million people with in it.</a:t>
            </a:r>
          </a:p>
          <a:p>
            <a:endParaRPr lang="en" sz="2400">
              <a:latin typeface="Times New Roman"/>
              <a:ea typeface="Times New Roman"/>
              <a:cs typeface="Times New Roman"/>
              <a:sym typeface="Times New Roman"/>
            </a:endParaRPr>
          </a:p>
          <a:p>
            <a:pPr lvl="0" rtl="0">
              <a:buNone/>
            </a:pPr>
            <a:r>
              <a:rPr lang="en" sz="2400">
                <a:solidFill>
                  <a:srgbClr val="000000"/>
                </a:solidFill>
                <a:latin typeface="Times New Roman"/>
                <a:ea typeface="Times New Roman"/>
                <a:cs typeface="Times New Roman"/>
                <a:sym typeface="Times New Roman"/>
              </a:rPr>
              <a:t>.The Monumento Al Ahogado is a structure </a:t>
            </a:r>
          </a:p>
          <a:p>
            <a:pPr lvl="0" rtl="0">
              <a:buNone/>
            </a:pPr>
            <a:r>
              <a:rPr lang="en" sz="2400">
                <a:solidFill>
                  <a:srgbClr val="000000"/>
                </a:solidFill>
                <a:latin typeface="Times New Roman"/>
                <a:ea typeface="Times New Roman"/>
                <a:cs typeface="Times New Roman"/>
                <a:sym typeface="Times New Roman"/>
              </a:rPr>
              <a:t>built in the sand in the shape of a hand made </a:t>
            </a:r>
          </a:p>
          <a:p>
            <a:pPr lvl="0" rtl="0">
              <a:buNone/>
            </a:pPr>
            <a:r>
              <a:rPr lang="en" sz="2400">
                <a:solidFill>
                  <a:srgbClr val="000000"/>
                </a:solidFill>
                <a:latin typeface="Times New Roman"/>
                <a:ea typeface="Times New Roman"/>
                <a:cs typeface="Times New Roman"/>
                <a:sym typeface="Times New Roman"/>
              </a:rPr>
              <a:t>by Mario Irarrazabal.</a:t>
            </a:r>
          </a:p>
          <a:p>
            <a:pPr lvl="0" rtl="0">
              <a:buNone/>
            </a:pPr>
            <a:r>
              <a:rPr lang="en" sz="2400">
                <a:solidFill>
                  <a:srgbClr val="000000"/>
                </a:solidFill>
                <a:latin typeface="Times New Roman"/>
                <a:ea typeface="Times New Roman"/>
                <a:cs typeface="Times New Roman"/>
                <a:sym typeface="Times New Roman"/>
              </a:rPr>
              <a:t> It is made of plastic, steel, and concrete.</a:t>
            </a:r>
          </a:p>
          <a:p>
            <a:endParaRPr lang="en" sz="2400">
              <a:solidFill>
                <a:srgbClr val="000000"/>
              </a:solidFill>
              <a:latin typeface="Times New Roman"/>
              <a:ea typeface="Times New Roman"/>
              <a:cs typeface="Times New Roman"/>
              <a:sym typeface="Times New Roman"/>
            </a:endParaRPr>
          </a:p>
          <a:p>
            <a:endParaRPr lang="en" sz="2400">
              <a:solidFill>
                <a:srgbClr val="000000"/>
              </a:solidFill>
              <a:latin typeface="Times New Roman"/>
              <a:ea typeface="Times New Roman"/>
              <a:cs typeface="Times New Roman"/>
              <a:sym typeface="Times New Roman"/>
            </a:endParaRPr>
          </a:p>
        </p:txBody>
      </p:sp>
      <p:sp>
        <p:nvSpPr>
          <p:cNvPr id="73" name="Shape 73"/>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Famous Landmarks and Cities</a:t>
            </a:r>
          </a:p>
        </p:txBody>
      </p:sp>
      <p:pic>
        <p:nvPicPr>
          <p:cNvPr id="74" name="Shape 74"/>
          <p:cNvPicPr preferRelativeResize="0"/>
          <p:nvPr/>
        </p:nvPicPr>
        <p:blipFill>
          <a:blip r:embed="rId3"/>
          <a:stretch>
            <a:fillRect/>
          </a:stretch>
        </p:blipFill>
        <p:spPr>
          <a:xfrm>
            <a:off x="6564700" y="2260124"/>
            <a:ext cx="2122099" cy="24865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a:buNone/>
            </a:pPr>
            <a:r>
              <a:rPr lang="en"/>
              <a:t>The climate of Uruguay, like most southern nations, have a warm tropical climate that support large forests. and warm waters. Freezing temperatures are almost unknown by most of the Uruguayans </a:t>
            </a:r>
          </a:p>
        </p:txBody>
      </p:sp>
      <p:sp>
        <p:nvSpPr>
          <p:cNvPr id="80" name="Shape 80"/>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Climate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lvl="0" rtl="0">
              <a:buNone/>
            </a:pPr>
            <a:r>
              <a:rPr lang="en" sz="2400">
                <a:latin typeface="Times New Roman"/>
                <a:ea typeface="Times New Roman"/>
                <a:cs typeface="Times New Roman"/>
                <a:sym typeface="Times New Roman"/>
              </a:rPr>
              <a:t>. Football is Uruguay most populated sport</a:t>
            </a:r>
          </a:p>
          <a:p>
            <a:endParaRPr lang="en" sz="2400">
              <a:latin typeface="Times New Roman"/>
              <a:ea typeface="Times New Roman"/>
              <a:cs typeface="Times New Roman"/>
              <a:sym typeface="Times New Roman"/>
            </a:endParaRPr>
          </a:p>
          <a:p>
            <a:pPr lvl="0" rtl="0">
              <a:buNone/>
            </a:pPr>
            <a:r>
              <a:rPr lang="en" sz="2400">
                <a:latin typeface="Times New Roman"/>
                <a:ea typeface="Times New Roman"/>
                <a:cs typeface="Times New Roman"/>
                <a:sym typeface="Times New Roman"/>
              </a:rPr>
              <a:t>.Uruguay was disputed between argentina and brazil, but gained independence from both of them.</a:t>
            </a:r>
          </a:p>
          <a:p>
            <a:endParaRPr lang="en" sz="2400">
              <a:latin typeface="Times New Roman"/>
              <a:ea typeface="Times New Roman"/>
              <a:cs typeface="Times New Roman"/>
              <a:sym typeface="Times New Roman"/>
            </a:endParaRPr>
          </a:p>
          <a:p>
            <a:pPr>
              <a:buNone/>
            </a:pPr>
            <a:r>
              <a:rPr lang="en"/>
              <a:t>.</a:t>
            </a:r>
          </a:p>
        </p:txBody>
      </p:sp>
      <p:sp>
        <p:nvSpPr>
          <p:cNvPr id="86" name="Shape 86"/>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Facts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457200" y="1244242"/>
            <a:ext cx="8229600" cy="3630300"/>
          </a:xfrm>
          <a:prstGeom prst="rect">
            <a:avLst/>
          </a:prstGeom>
        </p:spPr>
        <p:txBody>
          <a:bodyPr lIns="91425" tIns="91425" rIns="91425" bIns="91425" anchor="t" anchorCtr="0">
            <a:noAutofit/>
          </a:bodyPr>
          <a:lstStyle/>
          <a:p>
            <a:pPr lvl="0" rtl="0">
              <a:buNone/>
            </a:pPr>
            <a:r>
              <a:rPr lang="en"/>
              <a:t>.What is Uruguay’s most populated city?</a:t>
            </a:r>
          </a:p>
          <a:p>
            <a:endParaRPr lang="en"/>
          </a:p>
          <a:p>
            <a:pPr lvl="0" rtl="0">
              <a:buNone/>
            </a:pPr>
            <a:r>
              <a:rPr lang="en"/>
              <a:t>.What is Uruguay’s currency system?</a:t>
            </a:r>
          </a:p>
          <a:p>
            <a:endParaRPr lang="en"/>
          </a:p>
          <a:p>
            <a:pPr>
              <a:buNone/>
            </a:pPr>
            <a:r>
              <a:rPr lang="en"/>
              <a:t>. What is the Monumento Al Ahogado?</a:t>
            </a:r>
          </a:p>
        </p:txBody>
      </p:sp>
      <p:sp>
        <p:nvSpPr>
          <p:cNvPr id="92" name="Shape 92"/>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buNone/>
            </a:pPr>
            <a:r>
              <a:rPr lang="en"/>
              <a:t>Mini-Quiz</a:t>
            </a:r>
          </a:p>
        </p:txBody>
      </p:sp>
    </p:spTree>
  </p:cSld>
  <p:clrMapOvr>
    <a:masterClrMapping/>
  </p:clrMapOvr>
  <p:transition spd="slow">
    <p:cut/>
  </p:transition>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353</Words>
  <Application>Microsoft Office PowerPoint</Application>
  <PresentationFormat>On-screen Show (16:9)</PresentationFormat>
  <Paragraphs>39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vt:lpstr>
      <vt:lpstr>Uruguay: The Southern Nation</vt:lpstr>
      <vt:lpstr>History</vt:lpstr>
      <vt:lpstr>Geography</vt:lpstr>
      <vt:lpstr>Culture</vt:lpstr>
      <vt:lpstr>Economy</vt:lpstr>
      <vt:lpstr>Famous Landmarks and Cities</vt:lpstr>
      <vt:lpstr>Climate</vt:lpstr>
      <vt:lpstr>Facts</vt:lpstr>
      <vt:lpstr>Mini-Quiz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Uruguay: The Southern Nation</dc:title>
  <dc:creator>Jackson, Jeremy</dc:creator>
  <cp:lastModifiedBy>Jackson, Jeremy</cp:lastModifiedBy>
  <cp:revision>1</cp:revision>
  <dcterms:modified xsi:type="dcterms:W3CDTF">2014-03-21T18:05:11Z</dcterms:modified>
</cp:coreProperties>
</file>