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59" r:id="rId6"/>
    <p:sldId id="265" r:id="rId7"/>
    <p:sldId id="260" r:id="rId8"/>
    <p:sldId id="261" r:id="rId9"/>
    <p:sldId id="262" r:id="rId10"/>
    <p:sldId id="266"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B24A64-2DD4-4727-9578-699C9AF4C8DE}"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50034-A1C2-488E-A570-AE86D3C1B616}" type="slidenum">
              <a:rPr lang="en-US" smtClean="0"/>
              <a:t>‹#›</a:t>
            </a:fld>
            <a:endParaRPr lang="en-US"/>
          </a:p>
        </p:txBody>
      </p:sp>
    </p:spTree>
    <p:extLst>
      <p:ext uri="{BB962C8B-B14F-4D97-AF65-F5344CB8AC3E}">
        <p14:creationId xmlns:p14="http://schemas.microsoft.com/office/powerpoint/2010/main" val="350618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B24A64-2DD4-4727-9578-699C9AF4C8DE}"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50034-A1C2-488E-A570-AE86D3C1B616}" type="slidenum">
              <a:rPr lang="en-US" smtClean="0"/>
              <a:t>‹#›</a:t>
            </a:fld>
            <a:endParaRPr lang="en-US"/>
          </a:p>
        </p:txBody>
      </p:sp>
    </p:spTree>
    <p:extLst>
      <p:ext uri="{BB962C8B-B14F-4D97-AF65-F5344CB8AC3E}">
        <p14:creationId xmlns:p14="http://schemas.microsoft.com/office/powerpoint/2010/main" val="1390262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B24A64-2DD4-4727-9578-699C9AF4C8DE}"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50034-A1C2-488E-A570-AE86D3C1B616}" type="slidenum">
              <a:rPr lang="en-US" smtClean="0"/>
              <a:t>‹#›</a:t>
            </a:fld>
            <a:endParaRPr lang="en-US"/>
          </a:p>
        </p:txBody>
      </p:sp>
    </p:spTree>
    <p:extLst>
      <p:ext uri="{BB962C8B-B14F-4D97-AF65-F5344CB8AC3E}">
        <p14:creationId xmlns:p14="http://schemas.microsoft.com/office/powerpoint/2010/main" val="21821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B24A64-2DD4-4727-9578-699C9AF4C8DE}"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50034-A1C2-488E-A570-AE86D3C1B616}" type="slidenum">
              <a:rPr lang="en-US" smtClean="0"/>
              <a:t>‹#›</a:t>
            </a:fld>
            <a:endParaRPr lang="en-US"/>
          </a:p>
        </p:txBody>
      </p:sp>
    </p:spTree>
    <p:extLst>
      <p:ext uri="{BB962C8B-B14F-4D97-AF65-F5344CB8AC3E}">
        <p14:creationId xmlns:p14="http://schemas.microsoft.com/office/powerpoint/2010/main" val="63168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B24A64-2DD4-4727-9578-699C9AF4C8DE}"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50034-A1C2-488E-A570-AE86D3C1B616}" type="slidenum">
              <a:rPr lang="en-US" smtClean="0"/>
              <a:t>‹#›</a:t>
            </a:fld>
            <a:endParaRPr lang="en-US"/>
          </a:p>
        </p:txBody>
      </p:sp>
    </p:spTree>
    <p:extLst>
      <p:ext uri="{BB962C8B-B14F-4D97-AF65-F5344CB8AC3E}">
        <p14:creationId xmlns:p14="http://schemas.microsoft.com/office/powerpoint/2010/main" val="39301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B24A64-2DD4-4727-9578-699C9AF4C8DE}"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50034-A1C2-488E-A570-AE86D3C1B616}" type="slidenum">
              <a:rPr lang="en-US" smtClean="0"/>
              <a:t>‹#›</a:t>
            </a:fld>
            <a:endParaRPr lang="en-US"/>
          </a:p>
        </p:txBody>
      </p:sp>
    </p:spTree>
    <p:extLst>
      <p:ext uri="{BB962C8B-B14F-4D97-AF65-F5344CB8AC3E}">
        <p14:creationId xmlns:p14="http://schemas.microsoft.com/office/powerpoint/2010/main" val="155612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B24A64-2DD4-4727-9578-699C9AF4C8DE}" type="datetimeFigureOut">
              <a:rPr lang="en-US" smtClean="0"/>
              <a:t>3/20/2014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650034-A1C2-488E-A570-AE86D3C1B616}" type="slidenum">
              <a:rPr lang="en-US" smtClean="0"/>
              <a:t>‹#›</a:t>
            </a:fld>
            <a:endParaRPr lang="en-US"/>
          </a:p>
        </p:txBody>
      </p:sp>
    </p:spTree>
    <p:extLst>
      <p:ext uri="{BB962C8B-B14F-4D97-AF65-F5344CB8AC3E}">
        <p14:creationId xmlns:p14="http://schemas.microsoft.com/office/powerpoint/2010/main" val="2621003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B24A64-2DD4-4727-9578-699C9AF4C8DE}" type="datetimeFigureOut">
              <a:rPr lang="en-US" smtClean="0"/>
              <a:t>3/20/2014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650034-A1C2-488E-A570-AE86D3C1B616}" type="slidenum">
              <a:rPr lang="en-US" smtClean="0"/>
              <a:t>‹#›</a:t>
            </a:fld>
            <a:endParaRPr lang="en-US"/>
          </a:p>
        </p:txBody>
      </p:sp>
    </p:spTree>
    <p:extLst>
      <p:ext uri="{BB962C8B-B14F-4D97-AF65-F5344CB8AC3E}">
        <p14:creationId xmlns:p14="http://schemas.microsoft.com/office/powerpoint/2010/main" val="3905499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24A64-2DD4-4727-9578-699C9AF4C8DE}" type="datetimeFigureOut">
              <a:rPr lang="en-US" smtClean="0"/>
              <a:t>3/20/2014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650034-A1C2-488E-A570-AE86D3C1B616}" type="slidenum">
              <a:rPr lang="en-US" smtClean="0"/>
              <a:t>‹#›</a:t>
            </a:fld>
            <a:endParaRPr lang="en-US"/>
          </a:p>
        </p:txBody>
      </p:sp>
    </p:spTree>
    <p:extLst>
      <p:ext uri="{BB962C8B-B14F-4D97-AF65-F5344CB8AC3E}">
        <p14:creationId xmlns:p14="http://schemas.microsoft.com/office/powerpoint/2010/main" val="2712835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24A64-2DD4-4727-9578-699C9AF4C8DE}"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50034-A1C2-488E-A570-AE86D3C1B616}" type="slidenum">
              <a:rPr lang="en-US" smtClean="0"/>
              <a:t>‹#›</a:t>
            </a:fld>
            <a:endParaRPr lang="en-US"/>
          </a:p>
        </p:txBody>
      </p:sp>
    </p:spTree>
    <p:extLst>
      <p:ext uri="{BB962C8B-B14F-4D97-AF65-F5344CB8AC3E}">
        <p14:creationId xmlns:p14="http://schemas.microsoft.com/office/powerpoint/2010/main" val="3818261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24A64-2DD4-4727-9578-699C9AF4C8DE}"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50034-A1C2-488E-A570-AE86D3C1B616}" type="slidenum">
              <a:rPr lang="en-US" smtClean="0"/>
              <a:t>‹#›</a:t>
            </a:fld>
            <a:endParaRPr lang="en-US"/>
          </a:p>
        </p:txBody>
      </p:sp>
    </p:spTree>
    <p:extLst>
      <p:ext uri="{BB962C8B-B14F-4D97-AF65-F5344CB8AC3E}">
        <p14:creationId xmlns:p14="http://schemas.microsoft.com/office/powerpoint/2010/main" val="108272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24A64-2DD4-4727-9578-699C9AF4C8DE}" type="datetimeFigureOut">
              <a:rPr lang="en-US" smtClean="0"/>
              <a:t>3/20/2014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50034-A1C2-488E-A570-AE86D3C1B616}" type="slidenum">
              <a:rPr lang="en-US" smtClean="0"/>
              <a:t>‹#›</a:t>
            </a:fld>
            <a:endParaRPr lang="en-US"/>
          </a:p>
        </p:txBody>
      </p:sp>
    </p:spTree>
    <p:extLst>
      <p:ext uri="{BB962C8B-B14F-4D97-AF65-F5344CB8AC3E}">
        <p14:creationId xmlns:p14="http://schemas.microsoft.com/office/powerpoint/2010/main" val="2178531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9144000" cy="6896100"/>
          </a:xfrm>
          <a:prstGeom prst="rect">
            <a:avLst/>
          </a:prstGeom>
        </p:spPr>
      </p:pic>
      <p:sp>
        <p:nvSpPr>
          <p:cNvPr id="2" name="Title 1"/>
          <p:cNvSpPr>
            <a:spLocks noGrp="1"/>
          </p:cNvSpPr>
          <p:nvPr>
            <p:ph type="ctrTitle"/>
          </p:nvPr>
        </p:nvSpPr>
        <p:spPr>
          <a:xfrm>
            <a:off x="609600" y="152400"/>
            <a:ext cx="7772400" cy="1470025"/>
          </a:xfrm>
        </p:spPr>
        <p:txBody>
          <a:bodyPr/>
          <a:lstStyle/>
          <a:p>
            <a:r>
              <a:rPr lang="en-US" dirty="0" smtClean="0">
                <a:solidFill>
                  <a:srgbClr val="FF0000"/>
                </a:solidFill>
                <a:latin typeface="Bodoni MT Black" panose="02070A03080606020203" pitchFamily="18" charset="0"/>
              </a:rPr>
              <a:t>St. Lucia</a:t>
            </a:r>
            <a:endParaRPr lang="en-US" dirty="0">
              <a:solidFill>
                <a:srgbClr val="FF0000"/>
              </a:solidFill>
              <a:latin typeface="Bodoni MT Black" panose="02070A03080606020203"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257800"/>
            <a:ext cx="3016269"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693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00450"/>
            <a:ext cx="42672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3429000"/>
            <a:ext cx="4876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4674482" y="0"/>
            <a:ext cx="446951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09600" y="32657"/>
            <a:ext cx="7772400" cy="1470025"/>
          </a:xfrm>
        </p:spPr>
        <p:txBody>
          <a:bodyPr/>
          <a:lstStyle/>
          <a:p>
            <a:r>
              <a:rPr lang="en-US" dirty="0" smtClean="0">
                <a:solidFill>
                  <a:srgbClr val="FF0000"/>
                </a:solidFill>
                <a:latin typeface="Bodoni MT Black" panose="02070A03080606020203" pitchFamily="18" charset="0"/>
              </a:rPr>
              <a:t>We come to the end</a:t>
            </a:r>
            <a:r>
              <a:rPr lang="en-US" dirty="0" smtClean="0">
                <a:solidFill>
                  <a:srgbClr val="FF0000"/>
                </a:solidFill>
                <a:latin typeface="Bernard MT Condensed" panose="02050806060905020404" pitchFamily="18" charset="0"/>
              </a:rPr>
              <a:t>…</a:t>
            </a:r>
            <a:endParaRPr lang="en-US" dirty="0">
              <a:solidFill>
                <a:srgbClr val="FF0000"/>
              </a:solidFill>
              <a:latin typeface="Bernard MT Condensed" panose="02050806060905020404" pitchFamily="18" charset="0"/>
            </a:endParaRPr>
          </a:p>
        </p:txBody>
      </p:sp>
      <p:sp>
        <p:nvSpPr>
          <p:cNvPr id="3" name="Subtitle 2"/>
          <p:cNvSpPr>
            <a:spLocks noGrp="1"/>
          </p:cNvSpPr>
          <p:nvPr>
            <p:ph type="subTitle" idx="1"/>
          </p:nvPr>
        </p:nvSpPr>
        <p:spPr>
          <a:xfrm>
            <a:off x="1371600" y="2057400"/>
            <a:ext cx="6400800" cy="1752600"/>
          </a:xfrm>
        </p:spPr>
        <p:txBody>
          <a:bodyPr>
            <a:noAutofit/>
          </a:bodyPr>
          <a:lstStyle/>
          <a:p>
            <a:r>
              <a:rPr lang="en-US" sz="2800" dirty="0" smtClean="0">
                <a:solidFill>
                  <a:schemeClr val="tx1"/>
                </a:solidFill>
                <a:latin typeface="Bernard MT Condensed" panose="02050806060905020404" pitchFamily="18" charset="0"/>
              </a:rPr>
              <a:t>As we come to the end we learn so much about one of the most beautiful countries in the Caribbean's, culturally and physically. St. Lucia is filled with lush greenery and beautiful mountain views. It is a place to go for some peace and some fun with the family. </a:t>
            </a:r>
            <a:endParaRPr lang="en-US" sz="2800" dirty="0">
              <a:solidFill>
                <a:schemeClr val="tx1"/>
              </a:solidFill>
              <a:latin typeface="Bernard MT Condensed" panose="02050806060905020404" pitchFamily="18" charset="0"/>
            </a:endParaRPr>
          </a:p>
        </p:txBody>
      </p:sp>
    </p:spTree>
    <p:extLst>
      <p:ext uri="{BB962C8B-B14F-4D97-AF65-F5344CB8AC3E}">
        <p14:creationId xmlns:p14="http://schemas.microsoft.com/office/powerpoint/2010/main" val="3709218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dirty="0" smtClean="0"/>
              <a:t>Sources……</a:t>
            </a:r>
            <a:endParaRPr lang="en-US" dirty="0"/>
          </a:p>
        </p:txBody>
      </p:sp>
      <p:sp>
        <p:nvSpPr>
          <p:cNvPr id="3" name="Subtitle 2"/>
          <p:cNvSpPr>
            <a:spLocks noGrp="1"/>
          </p:cNvSpPr>
          <p:nvPr>
            <p:ph type="subTitle" idx="1"/>
          </p:nvPr>
        </p:nvSpPr>
        <p:spPr>
          <a:xfrm>
            <a:off x="1371600" y="2362200"/>
            <a:ext cx="6400800" cy="3810000"/>
          </a:xfrm>
        </p:spPr>
        <p:txBody>
          <a:bodyPr>
            <a:normAutofit fontScale="85000" lnSpcReduction="20000"/>
          </a:bodyPr>
          <a:lstStyle/>
          <a:p>
            <a:r>
              <a:rPr lang="en-US" dirty="0"/>
              <a:t>"Geography." </a:t>
            </a:r>
            <a:r>
              <a:rPr lang="en-US" dirty="0" err="1"/>
              <a:t>Infoplease</a:t>
            </a:r>
            <a:r>
              <a:rPr lang="en-US" dirty="0"/>
              <a:t>. </a:t>
            </a:r>
            <a:r>
              <a:rPr lang="en-US" dirty="0" err="1"/>
              <a:t>Infoplease</a:t>
            </a:r>
            <a:r>
              <a:rPr lang="en-US" dirty="0"/>
              <a:t>, </a:t>
            </a:r>
            <a:r>
              <a:rPr lang="en-US" dirty="0" err="1"/>
              <a:t>n.d.</a:t>
            </a:r>
            <a:r>
              <a:rPr lang="en-US" dirty="0"/>
              <a:t> Web. 19 Mar. 2014.</a:t>
            </a:r>
          </a:p>
          <a:p>
            <a:r>
              <a:rPr lang="en-US" dirty="0"/>
              <a:t>Central Intelligence Agency. Central Intelligence Agency, </a:t>
            </a:r>
            <a:r>
              <a:rPr lang="en-US" dirty="0" err="1"/>
              <a:t>n.d.</a:t>
            </a:r>
            <a:r>
              <a:rPr lang="en-US" dirty="0"/>
              <a:t> Web. 17 Mar. </a:t>
            </a:r>
            <a:r>
              <a:rPr lang="en-US" dirty="0" smtClean="0"/>
              <a:t>2014</a:t>
            </a:r>
          </a:p>
          <a:p>
            <a:r>
              <a:rPr lang="en-US" dirty="0"/>
              <a:t> "Geography and Map of Saint Lucia." Geography and Map of Saint Lucia. </a:t>
            </a:r>
            <a:r>
              <a:rPr lang="en-US" dirty="0" err="1"/>
              <a:t>N.p</a:t>
            </a:r>
            <a:r>
              <a:rPr lang="en-US" dirty="0"/>
              <a:t>., </a:t>
            </a:r>
            <a:r>
              <a:rPr lang="en-US" dirty="0" err="1"/>
              <a:t>n.d.</a:t>
            </a:r>
            <a:r>
              <a:rPr lang="en-US" dirty="0"/>
              <a:t> Web. 19 Mar. 2014</a:t>
            </a:r>
            <a:r>
              <a:rPr lang="en-US" dirty="0" smtClean="0"/>
              <a:t>.</a:t>
            </a:r>
          </a:p>
          <a:p>
            <a:r>
              <a:rPr lang="en-US" dirty="0"/>
              <a:t>"Top 10 Facts about Saint Lucia." Daily Express Top 10 Facts RSS. </a:t>
            </a:r>
            <a:r>
              <a:rPr lang="en-US" dirty="0" err="1"/>
              <a:t>N.p</a:t>
            </a:r>
            <a:r>
              <a:rPr lang="en-US" dirty="0"/>
              <a:t>., </a:t>
            </a:r>
            <a:r>
              <a:rPr lang="en-US" dirty="0" err="1"/>
              <a:t>n.d.</a:t>
            </a:r>
            <a:r>
              <a:rPr lang="en-US" dirty="0"/>
              <a:t> Web. 19 Mar. 2014.</a:t>
            </a:r>
            <a:endParaRPr lang="en-US" dirty="0" smtClean="0"/>
          </a:p>
        </p:txBody>
      </p:sp>
    </p:spTree>
    <p:extLst>
      <p:ext uri="{BB962C8B-B14F-4D97-AF65-F5344CB8AC3E}">
        <p14:creationId xmlns:p14="http://schemas.microsoft.com/office/powerpoint/2010/main" val="3091391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1049"/>
            <a:ext cx="9220200" cy="6858000"/>
          </a:xfrm>
          <a:prstGeom prst="rect">
            <a:avLst/>
          </a:prstGeom>
        </p:spPr>
      </p:pic>
      <p:sp>
        <p:nvSpPr>
          <p:cNvPr id="2" name="Title 1"/>
          <p:cNvSpPr>
            <a:spLocks noGrp="1"/>
          </p:cNvSpPr>
          <p:nvPr>
            <p:ph type="ctrTitle"/>
          </p:nvPr>
        </p:nvSpPr>
        <p:spPr>
          <a:xfrm>
            <a:off x="647700" y="21771"/>
            <a:ext cx="7772400" cy="1470025"/>
          </a:xfrm>
        </p:spPr>
        <p:txBody>
          <a:bodyPr>
            <a:normAutofit/>
          </a:bodyPr>
          <a:lstStyle/>
          <a:p>
            <a:r>
              <a:rPr lang="en-US" sz="6000" b="1" dirty="0" smtClean="0">
                <a:solidFill>
                  <a:srgbClr val="FF0000"/>
                </a:solidFill>
                <a:latin typeface="Bodoni MT Black" panose="02070A03080606020203" pitchFamily="18" charset="0"/>
              </a:rPr>
              <a:t>Intro</a:t>
            </a:r>
            <a:endParaRPr lang="en-US" sz="6000" b="1" dirty="0">
              <a:solidFill>
                <a:srgbClr val="FF0000"/>
              </a:solidFill>
              <a:latin typeface="Bodoni MT Black" panose="02070A03080606020203" pitchFamily="18" charset="0"/>
            </a:endParaRPr>
          </a:p>
        </p:txBody>
      </p:sp>
      <p:sp>
        <p:nvSpPr>
          <p:cNvPr id="6" name="TextBox 5"/>
          <p:cNvSpPr txBox="1"/>
          <p:nvPr/>
        </p:nvSpPr>
        <p:spPr>
          <a:xfrm>
            <a:off x="457200" y="1600200"/>
            <a:ext cx="2971800" cy="4524315"/>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latin typeface="Bodoni MT Black" panose="02070A03080606020203" pitchFamily="18" charset="0"/>
              </a:rPr>
              <a:t>Capital</a:t>
            </a:r>
          </a:p>
          <a:p>
            <a:r>
              <a:rPr lang="en-US" sz="2400" dirty="0">
                <a:latin typeface="Bodoni MT Black" panose="02070A03080606020203" pitchFamily="18" charset="0"/>
              </a:rPr>
              <a:t> </a:t>
            </a:r>
            <a:r>
              <a:rPr lang="en-US" sz="2400" dirty="0" smtClean="0">
                <a:latin typeface="Bodoni MT Black" panose="02070A03080606020203" pitchFamily="18" charset="0"/>
              </a:rPr>
              <a:t>  -</a:t>
            </a:r>
            <a:r>
              <a:rPr lang="en-US" sz="2400" u="sng" dirty="0" smtClean="0">
                <a:latin typeface="Bodoni MT Black" panose="02070A03080606020203" pitchFamily="18" charset="0"/>
              </a:rPr>
              <a:t>Castries</a:t>
            </a:r>
          </a:p>
          <a:p>
            <a:endParaRPr lang="en-US" sz="2400" dirty="0">
              <a:latin typeface="Bodoni MT Black" panose="02070A03080606020203" pitchFamily="18" charset="0"/>
            </a:endParaRPr>
          </a:p>
          <a:p>
            <a:pPr marL="285750" indent="-285750">
              <a:buFont typeface="Arial" panose="020B0604020202020204" pitchFamily="34" charset="0"/>
              <a:buChar char="•"/>
            </a:pPr>
            <a:r>
              <a:rPr lang="en-US" sz="2400" b="1" dirty="0" smtClean="0">
                <a:latin typeface="Bodoni MT Black" panose="02070A03080606020203" pitchFamily="18" charset="0"/>
              </a:rPr>
              <a:t>Major Language</a:t>
            </a:r>
          </a:p>
          <a:p>
            <a:r>
              <a:rPr lang="en-US" sz="2400" dirty="0" smtClean="0">
                <a:latin typeface="Bodoni MT Black" panose="02070A03080606020203" pitchFamily="18" charset="0"/>
              </a:rPr>
              <a:t>    -</a:t>
            </a:r>
            <a:r>
              <a:rPr lang="en-US" sz="2400" u="sng" dirty="0" smtClean="0">
                <a:latin typeface="Bodoni MT Black" panose="02070A03080606020203" pitchFamily="18" charset="0"/>
              </a:rPr>
              <a:t>American English</a:t>
            </a:r>
          </a:p>
          <a:p>
            <a:endParaRPr lang="en-US" sz="2400" dirty="0" smtClean="0">
              <a:latin typeface="Bodoni MT Black" panose="02070A03080606020203" pitchFamily="18" charset="0"/>
            </a:endParaRPr>
          </a:p>
          <a:p>
            <a:pPr marL="285750" indent="-285750">
              <a:buFont typeface="Arial" panose="020B0604020202020204" pitchFamily="34" charset="0"/>
              <a:buChar char="•"/>
            </a:pPr>
            <a:r>
              <a:rPr lang="en-US" sz="2400" b="1" dirty="0" smtClean="0">
                <a:latin typeface="Bodoni MT Black" panose="02070A03080606020203" pitchFamily="18" charset="0"/>
              </a:rPr>
              <a:t>Location</a:t>
            </a:r>
          </a:p>
          <a:p>
            <a:r>
              <a:rPr lang="en-US" sz="2400" dirty="0" smtClean="0">
                <a:latin typeface="Bodoni MT Black" panose="02070A03080606020203" pitchFamily="18" charset="0"/>
              </a:rPr>
              <a:t>    -</a:t>
            </a:r>
            <a:r>
              <a:rPr lang="en-US" sz="2400" u="sng" dirty="0" smtClean="0">
                <a:latin typeface="Bodoni MT Black" panose="02070A03080606020203" pitchFamily="18" charset="0"/>
              </a:rPr>
              <a:t>North America (Lesser Antilles)</a:t>
            </a:r>
            <a:endParaRPr lang="en-US" sz="2400" u="sng" dirty="0">
              <a:latin typeface="Bodoni MT Black" panose="02070A030806060202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545" y="1447800"/>
            <a:ext cx="3449255" cy="2559825"/>
          </a:xfrm>
          <a:prstGeom prst="rect">
            <a:avLst/>
          </a:prstGeom>
        </p:spPr>
      </p:pic>
      <p:cxnSp>
        <p:nvCxnSpPr>
          <p:cNvPr id="8" name="Straight Arrow Connector 7"/>
          <p:cNvCxnSpPr/>
          <p:nvPr/>
        </p:nvCxnSpPr>
        <p:spPr>
          <a:xfrm>
            <a:off x="7848600" y="838200"/>
            <a:ext cx="2286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00900" y="382369"/>
            <a:ext cx="1295400" cy="646331"/>
          </a:xfrm>
          <a:prstGeom prst="rect">
            <a:avLst/>
          </a:prstGeom>
          <a:noFill/>
        </p:spPr>
        <p:txBody>
          <a:bodyPr wrap="square" rtlCol="0">
            <a:spAutoFit/>
          </a:bodyPr>
          <a:lstStyle/>
          <a:p>
            <a:r>
              <a:rPr lang="en-US" dirty="0" smtClean="0"/>
              <a:t>St. Lucia Map</a:t>
            </a:r>
            <a:endParaRPr lang="en-US" dirty="0"/>
          </a:p>
        </p:txBody>
      </p:sp>
      <p:sp>
        <p:nvSpPr>
          <p:cNvPr id="11" name="TextBox 10"/>
          <p:cNvSpPr txBox="1"/>
          <p:nvPr/>
        </p:nvSpPr>
        <p:spPr>
          <a:xfrm>
            <a:off x="6915150" y="5029200"/>
            <a:ext cx="2095500" cy="646331"/>
          </a:xfrm>
          <a:prstGeom prst="rect">
            <a:avLst/>
          </a:prstGeom>
          <a:noFill/>
        </p:spPr>
        <p:txBody>
          <a:bodyPr wrap="square" rtlCol="0">
            <a:spAutoFit/>
          </a:bodyPr>
          <a:lstStyle/>
          <a:p>
            <a:r>
              <a:rPr lang="en-US" dirty="0" smtClean="0">
                <a:latin typeface="Bodoni MT Black" panose="02070A03080606020203" pitchFamily="18" charset="0"/>
              </a:rPr>
              <a:t>Background is St. Lucia’s flag</a:t>
            </a:r>
            <a:endParaRPr lang="en-US" dirty="0">
              <a:latin typeface="Bodoni MT Black" panose="02070A03080606020203" pitchFamily="18" charset="0"/>
            </a:endParaRPr>
          </a:p>
        </p:txBody>
      </p:sp>
    </p:spTree>
    <p:extLst>
      <p:ext uri="{BB962C8B-B14F-4D97-AF65-F5344CB8AC3E}">
        <p14:creationId xmlns:p14="http://schemas.microsoft.com/office/powerpoint/2010/main" val="722007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9144000" cy="6899148"/>
          </a:xfrm>
          <a:prstGeom prst="rect">
            <a:avLst/>
          </a:prstGeom>
        </p:spPr>
      </p:pic>
      <p:sp>
        <p:nvSpPr>
          <p:cNvPr id="2" name="Title 1"/>
          <p:cNvSpPr>
            <a:spLocks noGrp="1"/>
          </p:cNvSpPr>
          <p:nvPr>
            <p:ph type="ctrTitle"/>
          </p:nvPr>
        </p:nvSpPr>
        <p:spPr>
          <a:xfrm>
            <a:off x="685800" y="152400"/>
            <a:ext cx="7772400" cy="1470025"/>
          </a:xfrm>
        </p:spPr>
        <p:txBody>
          <a:bodyPr/>
          <a:lstStyle/>
          <a:p>
            <a:r>
              <a:rPr lang="en-US" dirty="0" smtClean="0">
                <a:solidFill>
                  <a:srgbClr val="FF0000"/>
                </a:solidFill>
                <a:latin typeface="Bodoni MT Black" panose="02070A03080606020203" pitchFamily="18" charset="0"/>
              </a:rPr>
              <a:t>History</a:t>
            </a:r>
            <a:endParaRPr lang="en-US" dirty="0">
              <a:solidFill>
                <a:srgbClr val="FF0000"/>
              </a:solidFill>
              <a:latin typeface="Bodoni MT Black" panose="02070A03080606020203" pitchFamily="18" charset="0"/>
            </a:endParaRPr>
          </a:p>
        </p:txBody>
      </p:sp>
      <p:sp>
        <p:nvSpPr>
          <p:cNvPr id="3" name="Subtitle 2"/>
          <p:cNvSpPr>
            <a:spLocks noGrp="1"/>
          </p:cNvSpPr>
          <p:nvPr>
            <p:ph type="subTitle" idx="1"/>
          </p:nvPr>
        </p:nvSpPr>
        <p:spPr>
          <a:xfrm>
            <a:off x="1371600" y="1600200"/>
            <a:ext cx="6400800" cy="1752600"/>
          </a:xfrm>
        </p:spPr>
        <p:txBody>
          <a:bodyPr>
            <a:noAutofit/>
          </a:bodyPr>
          <a:lstStyle/>
          <a:p>
            <a:pPr marL="342900" indent="-342900">
              <a:buFont typeface="Arial" panose="020B0604020202020204" pitchFamily="34" charset="0"/>
              <a:buChar char="•"/>
            </a:pPr>
            <a:r>
              <a:rPr lang="en-US" sz="2000" dirty="0" smtClean="0">
                <a:solidFill>
                  <a:schemeClr val="tx1"/>
                </a:solidFill>
                <a:latin typeface="Bernard MT Condensed" panose="02050806060905020404" pitchFamily="18" charset="0"/>
              </a:rPr>
              <a:t>St. Lucia was ruled by the England and French during the 17</a:t>
            </a:r>
            <a:r>
              <a:rPr lang="en-US" sz="2000" baseline="30000" dirty="0" smtClean="0">
                <a:solidFill>
                  <a:schemeClr val="tx1"/>
                </a:solidFill>
                <a:latin typeface="Bernard MT Condensed" panose="02050806060905020404" pitchFamily="18" charset="0"/>
              </a:rPr>
              <a:t>th</a:t>
            </a:r>
            <a:r>
              <a:rPr lang="en-US" sz="2000" dirty="0" smtClean="0">
                <a:solidFill>
                  <a:schemeClr val="tx1"/>
                </a:solidFill>
                <a:latin typeface="Bernard MT Condensed" panose="02050806060905020404" pitchFamily="18" charset="0"/>
              </a:rPr>
              <a:t> and 18</a:t>
            </a:r>
            <a:r>
              <a:rPr lang="en-US" sz="2000" baseline="30000" dirty="0" smtClean="0">
                <a:solidFill>
                  <a:schemeClr val="tx1"/>
                </a:solidFill>
                <a:latin typeface="Bernard MT Condensed" panose="02050806060905020404" pitchFamily="18" charset="0"/>
              </a:rPr>
              <a:t>th</a:t>
            </a:r>
            <a:r>
              <a:rPr lang="en-US" sz="2000" dirty="0">
                <a:solidFill>
                  <a:schemeClr val="tx1"/>
                </a:solidFill>
                <a:latin typeface="Bernard MT Condensed" panose="02050806060905020404" pitchFamily="18" charset="0"/>
              </a:rPr>
              <a:t> </a:t>
            </a:r>
            <a:r>
              <a:rPr lang="en-US" sz="2000" dirty="0" smtClean="0">
                <a:solidFill>
                  <a:schemeClr val="tx1"/>
                </a:solidFill>
                <a:latin typeface="Bernard MT Condensed" panose="02050806060905020404" pitchFamily="18" charset="0"/>
              </a:rPr>
              <a:t>century </a:t>
            </a:r>
            <a:r>
              <a:rPr lang="en-US" sz="2000" dirty="0">
                <a:solidFill>
                  <a:schemeClr val="tx1"/>
                </a:solidFill>
                <a:latin typeface="Bernard MT Condensed" panose="02050806060905020404" pitchFamily="18" charset="0"/>
              </a:rPr>
              <a:t>(changing possession 14 </a:t>
            </a:r>
            <a:r>
              <a:rPr lang="en-US" sz="2000" dirty="0" smtClean="0">
                <a:solidFill>
                  <a:schemeClr val="tx1"/>
                </a:solidFill>
                <a:latin typeface="Bernard MT Condensed" panose="02050806060905020404" pitchFamily="18" charset="0"/>
              </a:rPr>
              <a:t>times). </a:t>
            </a:r>
            <a:r>
              <a:rPr lang="en-US" sz="2000" dirty="0">
                <a:solidFill>
                  <a:schemeClr val="tx1"/>
                </a:solidFill>
                <a:latin typeface="Bernard MT Condensed" panose="02050806060905020404" pitchFamily="18" charset="0"/>
              </a:rPr>
              <a:t>They had ceded to the UK in 1814. Self-government was granted in 1967 </a:t>
            </a:r>
            <a:r>
              <a:rPr lang="en-US" sz="2000" dirty="0" smtClean="0">
                <a:solidFill>
                  <a:schemeClr val="tx1"/>
                </a:solidFill>
                <a:latin typeface="Bernard MT Condensed" panose="02050806060905020404" pitchFamily="18" charset="0"/>
              </a:rPr>
              <a:t>and On </a:t>
            </a:r>
            <a:r>
              <a:rPr lang="en-US" sz="2000" dirty="0">
                <a:solidFill>
                  <a:schemeClr val="tx1"/>
                </a:solidFill>
                <a:latin typeface="Bernard MT Condensed" panose="02050806060905020404" pitchFamily="18" charset="0"/>
              </a:rPr>
              <a:t>February 22, 1979, St. Lucia became an independent </a:t>
            </a:r>
            <a:r>
              <a:rPr lang="en-US" sz="2000" dirty="0" smtClean="0">
                <a:solidFill>
                  <a:schemeClr val="tx1"/>
                </a:solidFill>
                <a:latin typeface="Bernard MT Condensed" panose="02050806060905020404" pitchFamily="18" charset="0"/>
              </a:rPr>
              <a:t>nation (this was one of the major victories in St. Lucia), </a:t>
            </a:r>
            <a:r>
              <a:rPr lang="en-US" sz="2000" dirty="0">
                <a:solidFill>
                  <a:schemeClr val="tx1"/>
                </a:solidFill>
                <a:latin typeface="Bernard MT Condensed" panose="02050806060905020404" pitchFamily="18" charset="0"/>
              </a:rPr>
              <a:t>but remains a member of the British Commonwealth..</a:t>
            </a:r>
            <a:endParaRPr lang="en-US" sz="2000" dirty="0" smtClean="0">
              <a:solidFill>
                <a:schemeClr val="tx1"/>
              </a:solidFill>
              <a:latin typeface="Bernard MT Condensed" panose="02050806060905020404" pitchFamily="18" charset="0"/>
            </a:endParaRPr>
          </a:p>
          <a:p>
            <a:pPr marL="342900" indent="-342900">
              <a:buFont typeface="Arial" panose="020B0604020202020204" pitchFamily="34" charset="0"/>
              <a:buChar char="•"/>
            </a:pPr>
            <a:r>
              <a:rPr lang="en-US" sz="2000" dirty="0" smtClean="0">
                <a:solidFill>
                  <a:schemeClr val="tx1"/>
                </a:solidFill>
                <a:latin typeface="Bernard MT Condensed" panose="02050806060905020404" pitchFamily="18" charset="0"/>
              </a:rPr>
              <a:t> </a:t>
            </a:r>
            <a:r>
              <a:rPr lang="en-US" sz="2000" dirty="0">
                <a:solidFill>
                  <a:schemeClr val="tx1"/>
                </a:solidFill>
                <a:latin typeface="Bernard MT Condensed" panose="02050806060905020404" pitchFamily="18" charset="0"/>
              </a:rPr>
              <a:t>One </a:t>
            </a:r>
            <a:r>
              <a:rPr lang="en-US" sz="2000" dirty="0" smtClean="0">
                <a:solidFill>
                  <a:schemeClr val="tx1"/>
                </a:solidFill>
                <a:latin typeface="Bernard MT Condensed" panose="02050806060905020404" pitchFamily="18" charset="0"/>
              </a:rPr>
              <a:t>famous (person) </a:t>
            </a:r>
            <a:r>
              <a:rPr lang="en-US" sz="2000" dirty="0">
                <a:solidFill>
                  <a:schemeClr val="tx1"/>
                </a:solidFill>
                <a:latin typeface="Bernard MT Condensed" panose="02050806060905020404" pitchFamily="18" charset="0"/>
              </a:rPr>
              <a:t>actor who is a St. Lucian by birth </a:t>
            </a:r>
            <a:r>
              <a:rPr lang="en-US" sz="2000" dirty="0" smtClean="0">
                <a:solidFill>
                  <a:schemeClr val="tx1"/>
                </a:solidFill>
                <a:latin typeface="Bernard MT Condensed" panose="02050806060905020404" pitchFamily="18" charset="0"/>
              </a:rPr>
              <a:t>was </a:t>
            </a:r>
            <a:r>
              <a:rPr lang="en-US" sz="2000" dirty="0">
                <a:solidFill>
                  <a:schemeClr val="tx1"/>
                </a:solidFill>
                <a:latin typeface="Bernard MT Condensed" panose="02050806060905020404" pitchFamily="18" charset="0"/>
              </a:rPr>
              <a:t>the butler in the sitcom “The Fresh Prince of Bellaire.” His real name is Joseph </a:t>
            </a:r>
            <a:r>
              <a:rPr lang="en-US" sz="2000" dirty="0" err="1">
                <a:solidFill>
                  <a:schemeClr val="tx1"/>
                </a:solidFill>
                <a:latin typeface="Bernard MT Condensed" panose="02050806060905020404" pitchFamily="18" charset="0"/>
              </a:rPr>
              <a:t>Marcell</a:t>
            </a:r>
            <a:r>
              <a:rPr lang="en-US" sz="2000" dirty="0">
                <a:solidFill>
                  <a:schemeClr val="tx1"/>
                </a:solidFill>
                <a:latin typeface="Bernard MT Condensed" panose="02050806060905020404" pitchFamily="18" charset="0"/>
              </a:rPr>
              <a:t> and he </a:t>
            </a:r>
            <a:r>
              <a:rPr lang="en-US" sz="2000" dirty="0" smtClean="0">
                <a:solidFill>
                  <a:schemeClr val="tx1"/>
                </a:solidFill>
                <a:latin typeface="Bernard MT Condensed" panose="02050806060905020404" pitchFamily="18" charset="0"/>
              </a:rPr>
              <a:t>played </a:t>
            </a:r>
            <a:r>
              <a:rPr lang="en-US" sz="2000" dirty="0">
                <a:solidFill>
                  <a:schemeClr val="tx1"/>
                </a:solidFill>
                <a:latin typeface="Bernard MT Condensed" panose="02050806060905020404" pitchFamily="18" charset="0"/>
              </a:rPr>
              <a:t>Geoffrey </a:t>
            </a:r>
            <a:r>
              <a:rPr lang="en-US" sz="2000" dirty="0" smtClean="0">
                <a:solidFill>
                  <a:schemeClr val="tx1"/>
                </a:solidFill>
                <a:latin typeface="Bernard MT Condensed" panose="02050806060905020404" pitchFamily="18" charset="0"/>
              </a:rPr>
              <a:t>during </a:t>
            </a:r>
            <a:r>
              <a:rPr lang="en-US" sz="2000" dirty="0">
                <a:solidFill>
                  <a:schemeClr val="tx1"/>
                </a:solidFill>
                <a:latin typeface="Bernard MT Condensed" panose="02050806060905020404" pitchFamily="18" charset="0"/>
              </a:rPr>
              <a:t>the show. He was born in St. Lucia on the 18th of August </a:t>
            </a:r>
            <a:r>
              <a:rPr lang="en-US" sz="2000" dirty="0" smtClean="0">
                <a:solidFill>
                  <a:schemeClr val="tx1"/>
                </a:solidFill>
                <a:latin typeface="Bernard MT Condensed" panose="02050806060905020404" pitchFamily="18" charset="0"/>
              </a:rPr>
              <a:t>1948</a:t>
            </a:r>
          </a:p>
          <a:p>
            <a:endParaRPr lang="en-US" sz="2000" dirty="0">
              <a:solidFill>
                <a:schemeClr val="tx1"/>
              </a:solidFill>
              <a:latin typeface="Bernard MT Condensed" panose="02050806060905020404" pitchFamily="18" charset="0"/>
            </a:endParaRPr>
          </a:p>
        </p:txBody>
      </p:sp>
    </p:spTree>
    <p:extLst>
      <p:ext uri="{BB962C8B-B14F-4D97-AF65-F5344CB8AC3E}">
        <p14:creationId xmlns:p14="http://schemas.microsoft.com/office/powerpoint/2010/main" val="421197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
            <a:ext cx="7772400" cy="1470025"/>
          </a:xfrm>
        </p:spPr>
        <p:txBody>
          <a:bodyPr/>
          <a:lstStyle/>
          <a:p>
            <a:r>
              <a:rPr lang="en-US" dirty="0" smtClean="0">
                <a:solidFill>
                  <a:srgbClr val="FF0000"/>
                </a:solidFill>
                <a:latin typeface="Bodoni MT Black" panose="02070A03080606020203" pitchFamily="18" charset="0"/>
              </a:rPr>
              <a:t>Geography</a:t>
            </a:r>
            <a:endParaRPr lang="en-US" dirty="0">
              <a:solidFill>
                <a:srgbClr val="FF0000"/>
              </a:solidFill>
              <a:latin typeface="Bodoni MT Black" panose="02070A03080606020203" pitchFamily="18" charset="0"/>
            </a:endParaRPr>
          </a:p>
        </p:txBody>
      </p:sp>
      <p:sp>
        <p:nvSpPr>
          <p:cNvPr id="3" name="Subtitle 2"/>
          <p:cNvSpPr>
            <a:spLocks noGrp="1"/>
          </p:cNvSpPr>
          <p:nvPr>
            <p:ph type="subTitle" idx="1"/>
          </p:nvPr>
        </p:nvSpPr>
        <p:spPr>
          <a:xfrm>
            <a:off x="1371600" y="1447800"/>
            <a:ext cx="6400800" cy="1752600"/>
          </a:xfrm>
        </p:spPr>
        <p:txBody>
          <a:bodyPr>
            <a:noAutofit/>
          </a:bodyPr>
          <a:lstStyle/>
          <a:p>
            <a:pPr marL="342900" indent="-342900">
              <a:buFont typeface="Arial" panose="020B0604020202020204" pitchFamily="34" charset="0"/>
              <a:buChar char="•"/>
            </a:pPr>
            <a:r>
              <a:rPr lang="en-US" sz="2000" dirty="0" smtClean="0">
                <a:solidFill>
                  <a:schemeClr val="tx1"/>
                </a:solidFill>
                <a:latin typeface="Bernard MT Condensed" panose="02050806060905020404" pitchFamily="18" charset="0"/>
              </a:rPr>
              <a:t>St. Lucia is located in the </a:t>
            </a:r>
            <a:r>
              <a:rPr lang="en-US" sz="2000" dirty="0">
                <a:solidFill>
                  <a:schemeClr val="tx1"/>
                </a:solidFill>
                <a:latin typeface="Bernard MT Condensed" panose="02050806060905020404" pitchFamily="18" charset="0"/>
              </a:rPr>
              <a:t>Caribbean</a:t>
            </a:r>
            <a:r>
              <a:rPr lang="en-US" sz="2000" dirty="0" smtClean="0">
                <a:solidFill>
                  <a:schemeClr val="tx1"/>
                </a:solidFill>
                <a:latin typeface="Bernard MT Condensed" panose="02050806060905020404" pitchFamily="18" charset="0"/>
              </a:rPr>
              <a:t>, it is an </a:t>
            </a:r>
            <a:r>
              <a:rPr lang="en-US" sz="2000" dirty="0">
                <a:solidFill>
                  <a:schemeClr val="tx1"/>
                </a:solidFill>
                <a:latin typeface="Bernard MT Condensed" panose="02050806060905020404" pitchFamily="18" charset="0"/>
              </a:rPr>
              <a:t>island between the Caribbean Sea and North Atlantic Ocean, north of Trinidad and </a:t>
            </a:r>
            <a:r>
              <a:rPr lang="en-US" sz="2000" dirty="0" smtClean="0">
                <a:solidFill>
                  <a:schemeClr val="tx1"/>
                </a:solidFill>
                <a:latin typeface="Bernard MT Condensed" panose="02050806060905020404" pitchFamily="18" charset="0"/>
              </a:rPr>
              <a:t>Tobago, it also </a:t>
            </a:r>
            <a:r>
              <a:rPr lang="en-US" sz="2000" dirty="0">
                <a:solidFill>
                  <a:schemeClr val="tx1"/>
                </a:solidFill>
                <a:latin typeface="Bernard MT Condensed" panose="02050806060905020404" pitchFamily="18" charset="0"/>
              </a:rPr>
              <a:t>lies just south of Martinique</a:t>
            </a:r>
            <a:r>
              <a:rPr lang="en-US" sz="2000" dirty="0" smtClean="0">
                <a:solidFill>
                  <a:schemeClr val="tx1"/>
                </a:solidFill>
                <a:latin typeface="Bernard MT Condensed" panose="02050806060905020404" pitchFamily="18" charset="0"/>
              </a:rPr>
              <a:t>.</a:t>
            </a:r>
            <a:r>
              <a:rPr lang="en-US" sz="2000" dirty="0">
                <a:solidFill>
                  <a:schemeClr val="tx1"/>
                </a:solidFill>
                <a:latin typeface="Bernard MT Condensed" panose="02050806060905020404" pitchFamily="18" charset="0"/>
              </a:rPr>
              <a:t> </a:t>
            </a:r>
            <a:endParaRPr lang="en-US" sz="2000" dirty="0" smtClean="0">
              <a:solidFill>
                <a:schemeClr val="tx1"/>
              </a:solidFill>
              <a:latin typeface="Bernard MT Condensed" panose="02050806060905020404" pitchFamily="18" charset="0"/>
            </a:endParaRPr>
          </a:p>
          <a:p>
            <a:pPr marL="342900" indent="-342900">
              <a:buFont typeface="Arial" panose="020B0604020202020204" pitchFamily="34" charset="0"/>
              <a:buChar char="•"/>
            </a:pPr>
            <a:r>
              <a:rPr lang="en-US" sz="2000" dirty="0" smtClean="0">
                <a:solidFill>
                  <a:schemeClr val="tx1"/>
                </a:solidFill>
                <a:latin typeface="Bernard MT Condensed" panose="02050806060905020404" pitchFamily="18" charset="0"/>
              </a:rPr>
              <a:t>St. Lucia has a origin of volcanic activity. Wooded mountains go from north to south and from </a:t>
            </a:r>
            <a:r>
              <a:rPr lang="en-US" sz="2000" dirty="0">
                <a:solidFill>
                  <a:schemeClr val="tx1"/>
                </a:solidFill>
                <a:latin typeface="Bernard MT Condensed" panose="02050806060905020404" pitchFamily="18" charset="0"/>
              </a:rPr>
              <a:t>them </a:t>
            </a:r>
            <a:r>
              <a:rPr lang="en-US" sz="2000" dirty="0" smtClean="0">
                <a:solidFill>
                  <a:schemeClr val="tx1"/>
                </a:solidFill>
                <a:latin typeface="Bernard MT Condensed" panose="02050806060905020404" pitchFamily="18" charset="0"/>
              </a:rPr>
              <a:t>gush </a:t>
            </a:r>
            <a:r>
              <a:rPr lang="en-US" sz="2000" dirty="0">
                <a:solidFill>
                  <a:schemeClr val="tx1"/>
                </a:solidFill>
                <a:latin typeface="Bernard MT Condensed" panose="02050806060905020404" pitchFamily="18" charset="0"/>
              </a:rPr>
              <a:t>many streams </a:t>
            </a:r>
            <a:r>
              <a:rPr lang="en-US" sz="2000" dirty="0" smtClean="0">
                <a:solidFill>
                  <a:schemeClr val="tx1"/>
                </a:solidFill>
                <a:latin typeface="Bernard MT Condensed" panose="02050806060905020404" pitchFamily="18" charset="0"/>
              </a:rPr>
              <a:t>into rich, </a:t>
            </a:r>
            <a:r>
              <a:rPr lang="en-US" sz="2000" dirty="0">
                <a:solidFill>
                  <a:schemeClr val="tx1"/>
                </a:solidFill>
                <a:latin typeface="Bernard MT Condensed" panose="02050806060905020404" pitchFamily="18" charset="0"/>
              </a:rPr>
              <a:t>fertile valleys. </a:t>
            </a:r>
            <a:endParaRPr lang="en-US" sz="2000" dirty="0" smtClean="0">
              <a:solidFill>
                <a:schemeClr val="tx1"/>
              </a:solidFill>
              <a:latin typeface="Bernard MT Condensed" panose="02050806060905020404" pitchFamily="18" charset="0"/>
            </a:endParaRPr>
          </a:p>
          <a:p>
            <a:pPr marL="342900" indent="-342900">
              <a:buFont typeface="Arial" panose="020B0604020202020204" pitchFamily="34" charset="0"/>
              <a:buChar char="•"/>
            </a:pPr>
            <a:r>
              <a:rPr lang="en-US" sz="2000" dirty="0" smtClean="0">
                <a:solidFill>
                  <a:schemeClr val="tx1"/>
                </a:solidFill>
                <a:latin typeface="Bernard MT Condensed" panose="02050806060905020404" pitchFamily="18" charset="0"/>
              </a:rPr>
              <a:t>One famous landmark in St. Lucia </a:t>
            </a:r>
            <a:r>
              <a:rPr lang="en-US" sz="2000" dirty="0">
                <a:solidFill>
                  <a:schemeClr val="tx1"/>
                </a:solidFill>
                <a:latin typeface="Bernard MT Condensed" panose="02050806060905020404" pitchFamily="18" charset="0"/>
              </a:rPr>
              <a:t>is The Pitons (twin mountain </a:t>
            </a:r>
            <a:r>
              <a:rPr lang="en-US" sz="2000" dirty="0" smtClean="0">
                <a:solidFill>
                  <a:schemeClr val="tx1"/>
                </a:solidFill>
                <a:latin typeface="Bernard MT Condensed" panose="02050806060905020404" pitchFamily="18" charset="0"/>
              </a:rPr>
              <a:t>peaks) which </a:t>
            </a:r>
            <a:r>
              <a:rPr lang="en-US" sz="2000" dirty="0">
                <a:solidFill>
                  <a:schemeClr val="tx1"/>
                </a:solidFill>
                <a:latin typeface="Bernard MT Condensed" panose="02050806060905020404" pitchFamily="18" charset="0"/>
              </a:rPr>
              <a:t>are the symbol of St. Lucia</a:t>
            </a:r>
            <a:r>
              <a:rPr lang="en-US" sz="2000" dirty="0" smtClean="0">
                <a:solidFill>
                  <a:schemeClr val="tx1"/>
                </a:solidFill>
                <a:latin typeface="Bernard MT Condensed" panose="02050806060905020404" pitchFamily="18" charset="0"/>
              </a:rPr>
              <a:t>.</a:t>
            </a:r>
          </a:p>
          <a:p>
            <a:pPr marL="342900" indent="-342900">
              <a:buFont typeface="Arial" panose="020B0604020202020204" pitchFamily="34" charset="0"/>
              <a:buChar char="•"/>
            </a:pPr>
            <a:r>
              <a:rPr lang="en-US" sz="2000" dirty="0">
                <a:solidFill>
                  <a:schemeClr val="tx1"/>
                </a:solidFill>
                <a:latin typeface="Bernard MT Condensed" panose="02050806060905020404" pitchFamily="18" charset="0"/>
              </a:rPr>
              <a:t>	</a:t>
            </a:r>
            <a:r>
              <a:rPr lang="en-US" sz="2000" dirty="0" smtClean="0">
                <a:solidFill>
                  <a:schemeClr val="tx1"/>
                </a:solidFill>
                <a:latin typeface="Bernard MT Condensed" panose="02050806060905020404" pitchFamily="18" charset="0"/>
              </a:rPr>
              <a:t>Castries in the main city in St. Lucia and the one with the biggest population of 20,000</a:t>
            </a:r>
          </a:p>
          <a:p>
            <a:pPr marL="342900" indent="-342900">
              <a:buFont typeface="Arial" panose="020B0604020202020204" pitchFamily="34" charset="0"/>
              <a:buChar char="•"/>
            </a:pPr>
            <a:r>
              <a:rPr lang="en-US" sz="2000" dirty="0" smtClean="0">
                <a:solidFill>
                  <a:schemeClr val="tx1"/>
                </a:solidFill>
                <a:latin typeface="Bernard MT Condensed" panose="02050806060905020404" pitchFamily="18" charset="0"/>
              </a:rPr>
              <a:t>St. Lucia is also rich with natural </a:t>
            </a:r>
            <a:r>
              <a:rPr lang="en-US" sz="2000" dirty="0">
                <a:solidFill>
                  <a:schemeClr val="tx1"/>
                </a:solidFill>
                <a:latin typeface="Bernard MT Condensed" panose="02050806060905020404" pitchFamily="18" charset="0"/>
              </a:rPr>
              <a:t>resources like forests, sandy beaches, minerals (pumice), mineral springs, geothermal potential</a:t>
            </a:r>
            <a:endParaRPr lang="en-US" sz="2000" dirty="0" smtClean="0">
              <a:solidFill>
                <a:schemeClr val="tx1"/>
              </a:solidFill>
              <a:latin typeface="Bernard MT Condensed" panose="02050806060905020404" pitchFamily="18" charset="0"/>
            </a:endParaRPr>
          </a:p>
        </p:txBody>
      </p:sp>
      <p:sp>
        <p:nvSpPr>
          <p:cNvPr id="5" name="TextBox 4"/>
          <p:cNvSpPr txBox="1"/>
          <p:nvPr/>
        </p:nvSpPr>
        <p:spPr>
          <a:xfrm>
            <a:off x="6193971" y="6172200"/>
            <a:ext cx="2819400" cy="523220"/>
          </a:xfrm>
          <a:prstGeom prst="rect">
            <a:avLst/>
          </a:prstGeom>
          <a:noFill/>
        </p:spPr>
        <p:txBody>
          <a:bodyPr wrap="square" rtlCol="0">
            <a:spAutoFit/>
          </a:bodyPr>
          <a:lstStyle/>
          <a:p>
            <a:r>
              <a:rPr lang="en-US" sz="1400" dirty="0" smtClean="0">
                <a:latin typeface="Bernard MT Condensed" panose="02050806060905020404" pitchFamily="18" charset="0"/>
              </a:rPr>
              <a:t>Background picture is based on the mountainous regions of St. Lucia</a:t>
            </a:r>
            <a:endParaRPr lang="en-US" sz="1400" dirty="0">
              <a:latin typeface="Bernard MT Condensed" panose="02050806060905020404" pitchFamily="18" charset="0"/>
            </a:endParaRPr>
          </a:p>
        </p:txBody>
      </p:sp>
    </p:spTree>
    <p:extLst>
      <p:ext uri="{BB962C8B-B14F-4D97-AF65-F5344CB8AC3E}">
        <p14:creationId xmlns:p14="http://schemas.microsoft.com/office/powerpoint/2010/main" val="419269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9177866" cy="6858000"/>
          </a:xfrm>
          <a:prstGeom prst="rect">
            <a:avLst/>
          </a:prstGeom>
        </p:spPr>
      </p:pic>
      <p:sp>
        <p:nvSpPr>
          <p:cNvPr id="2" name="Title 1"/>
          <p:cNvSpPr>
            <a:spLocks noGrp="1"/>
          </p:cNvSpPr>
          <p:nvPr>
            <p:ph type="ctrTitle"/>
          </p:nvPr>
        </p:nvSpPr>
        <p:spPr>
          <a:xfrm>
            <a:off x="685800" y="228600"/>
            <a:ext cx="7772400" cy="1470025"/>
          </a:xfrm>
        </p:spPr>
        <p:txBody>
          <a:bodyPr/>
          <a:lstStyle/>
          <a:p>
            <a:r>
              <a:rPr lang="en-US" dirty="0" smtClean="0">
                <a:solidFill>
                  <a:srgbClr val="FF0000"/>
                </a:solidFill>
                <a:latin typeface="Bodoni MT Black" panose="02070A03080606020203" pitchFamily="18" charset="0"/>
              </a:rPr>
              <a:t>Culture</a:t>
            </a:r>
            <a:endParaRPr lang="en-US" dirty="0">
              <a:solidFill>
                <a:srgbClr val="FF0000"/>
              </a:solidFill>
              <a:latin typeface="Bodoni MT Black" panose="02070A03080606020203" pitchFamily="18" charset="0"/>
            </a:endParaRPr>
          </a:p>
        </p:txBody>
      </p:sp>
      <p:sp>
        <p:nvSpPr>
          <p:cNvPr id="3" name="Subtitle 2"/>
          <p:cNvSpPr>
            <a:spLocks noGrp="1"/>
          </p:cNvSpPr>
          <p:nvPr>
            <p:ph type="subTitle" idx="1"/>
          </p:nvPr>
        </p:nvSpPr>
        <p:spPr>
          <a:xfrm>
            <a:off x="1388533" y="1371600"/>
            <a:ext cx="6400800" cy="1752600"/>
          </a:xfrm>
        </p:spPr>
        <p:txBody>
          <a:bodyPr>
            <a:noAutofit/>
          </a:bodyPr>
          <a:lstStyle/>
          <a:p>
            <a:pPr marL="342900" indent="-342900">
              <a:buFont typeface="Arial" panose="020B0604020202020204" pitchFamily="34" charset="0"/>
              <a:buChar char="•"/>
            </a:pPr>
            <a:r>
              <a:rPr lang="en-US" sz="1600" dirty="0">
                <a:solidFill>
                  <a:schemeClr val="tx1"/>
                </a:solidFill>
                <a:latin typeface="Bernard MT Condensed" panose="02050806060905020404" pitchFamily="18" charset="0"/>
              </a:rPr>
              <a:t>One of the </a:t>
            </a:r>
            <a:r>
              <a:rPr lang="en-US" sz="1600" dirty="0" smtClean="0">
                <a:solidFill>
                  <a:schemeClr val="tx1"/>
                </a:solidFill>
                <a:latin typeface="Bernard MT Condensed" panose="02050806060905020404" pitchFamily="18" charset="0"/>
              </a:rPr>
              <a:t>best way of showing </a:t>
            </a:r>
            <a:r>
              <a:rPr lang="en-US" sz="1600" dirty="0">
                <a:solidFill>
                  <a:schemeClr val="tx1"/>
                </a:solidFill>
                <a:latin typeface="Bernard MT Condensed" panose="02050806060905020404" pitchFamily="18" charset="0"/>
              </a:rPr>
              <a:t>St. </a:t>
            </a:r>
            <a:r>
              <a:rPr lang="en-US" sz="1600" dirty="0" smtClean="0">
                <a:solidFill>
                  <a:schemeClr val="tx1"/>
                </a:solidFill>
                <a:latin typeface="Bernard MT Condensed" panose="02050806060905020404" pitchFamily="18" charset="0"/>
              </a:rPr>
              <a:t>Lucia's cultural </a:t>
            </a:r>
            <a:r>
              <a:rPr lang="en-US" sz="1600" dirty="0">
                <a:solidFill>
                  <a:schemeClr val="tx1"/>
                </a:solidFill>
                <a:latin typeface="Bernard MT Condensed" panose="02050806060905020404" pitchFamily="18" charset="0"/>
              </a:rPr>
              <a:t>heritage </a:t>
            </a:r>
            <a:r>
              <a:rPr lang="en-US" sz="1600" dirty="0" smtClean="0">
                <a:solidFill>
                  <a:schemeClr val="tx1"/>
                </a:solidFill>
                <a:latin typeface="Bernard MT Condensed" panose="02050806060905020404" pitchFamily="18" charset="0"/>
              </a:rPr>
              <a:t>is in its dining. </a:t>
            </a:r>
            <a:r>
              <a:rPr lang="en-US" sz="1600" dirty="0">
                <a:solidFill>
                  <a:schemeClr val="tx1"/>
                </a:solidFill>
                <a:latin typeface="Bernard MT Condensed" panose="02050806060905020404" pitchFamily="18" charset="0"/>
              </a:rPr>
              <a:t>The fertile, volcanic soil of the island </a:t>
            </a:r>
            <a:r>
              <a:rPr lang="en-US" sz="1600" dirty="0" smtClean="0">
                <a:solidFill>
                  <a:schemeClr val="tx1"/>
                </a:solidFill>
                <a:latin typeface="Bernard MT Condensed" panose="02050806060905020404" pitchFamily="18" charset="0"/>
              </a:rPr>
              <a:t>give an abundant supply </a:t>
            </a:r>
            <a:r>
              <a:rPr lang="en-US" sz="1600" dirty="0">
                <a:solidFill>
                  <a:schemeClr val="tx1"/>
                </a:solidFill>
                <a:latin typeface="Bernard MT Condensed" panose="02050806060905020404" pitchFamily="18" charset="0"/>
              </a:rPr>
              <a:t>of </a:t>
            </a:r>
            <a:r>
              <a:rPr lang="en-US" sz="1600" dirty="0" smtClean="0">
                <a:solidFill>
                  <a:schemeClr val="tx1"/>
                </a:solidFill>
                <a:latin typeface="Bernard MT Condensed" panose="02050806060905020404" pitchFamily="18" charset="0"/>
              </a:rPr>
              <a:t>produce. St</a:t>
            </a:r>
            <a:r>
              <a:rPr lang="en-US" sz="1600" dirty="0">
                <a:solidFill>
                  <a:schemeClr val="tx1"/>
                </a:solidFill>
                <a:latin typeface="Bernard MT Condensed" panose="02050806060905020404" pitchFamily="18" charset="0"/>
              </a:rPr>
              <a:t>. Lucia's abundant tropical fruits include mangoes, papayas, pineapples, </a:t>
            </a:r>
            <a:r>
              <a:rPr lang="en-US" sz="1600" dirty="0" smtClean="0">
                <a:solidFill>
                  <a:schemeClr val="tx1"/>
                </a:solidFill>
                <a:latin typeface="Bernard MT Condensed" panose="02050806060905020404" pitchFamily="18" charset="0"/>
              </a:rPr>
              <a:t>sour-sops, passion-fruit, </a:t>
            </a:r>
            <a:r>
              <a:rPr lang="en-US" sz="1600" dirty="0">
                <a:solidFill>
                  <a:schemeClr val="tx1"/>
                </a:solidFill>
                <a:latin typeface="Bernard MT Condensed" panose="02050806060905020404" pitchFamily="18" charset="0"/>
              </a:rPr>
              <a:t>guavas</a:t>
            </a:r>
            <a:r>
              <a:rPr lang="en-US" sz="1600" dirty="0" smtClean="0">
                <a:solidFill>
                  <a:schemeClr val="tx1"/>
                </a:solidFill>
                <a:latin typeface="Bernard MT Condensed" panose="02050806060905020404" pitchFamily="18" charset="0"/>
              </a:rPr>
              <a:t>, bananas </a:t>
            </a:r>
            <a:r>
              <a:rPr lang="en-US" sz="1600" dirty="0">
                <a:solidFill>
                  <a:schemeClr val="tx1"/>
                </a:solidFill>
                <a:latin typeface="Bernard MT Condensed" panose="02050806060905020404" pitchFamily="18" charset="0"/>
              </a:rPr>
              <a:t>and coconuts. Local chefs combine the island's fresh produce with a wide variety of equally fresh seafood to create </a:t>
            </a:r>
            <a:r>
              <a:rPr lang="en-US" sz="1600" dirty="0" smtClean="0">
                <a:solidFill>
                  <a:schemeClr val="tx1"/>
                </a:solidFill>
                <a:latin typeface="Bernard MT Condensed" panose="02050806060905020404" pitchFamily="18" charset="0"/>
              </a:rPr>
              <a:t>enticing curries. Callao </a:t>
            </a:r>
            <a:r>
              <a:rPr lang="en-US" sz="1600" dirty="0">
                <a:solidFill>
                  <a:schemeClr val="tx1"/>
                </a:solidFill>
                <a:latin typeface="Bernard MT Condensed" panose="02050806060905020404" pitchFamily="18" charset="0"/>
              </a:rPr>
              <a:t>soup, made from a leafy green similar to spinach, is the national dish. The island's outstanding cuisine </a:t>
            </a:r>
            <a:r>
              <a:rPr lang="en-US" sz="1600" dirty="0" smtClean="0">
                <a:solidFill>
                  <a:schemeClr val="tx1"/>
                </a:solidFill>
                <a:latin typeface="Bernard MT Condensed" panose="02050806060905020404" pitchFamily="18" charset="0"/>
              </a:rPr>
              <a:t>has gained </a:t>
            </a:r>
            <a:r>
              <a:rPr lang="en-US" sz="1600" dirty="0">
                <a:solidFill>
                  <a:schemeClr val="tx1"/>
                </a:solidFill>
                <a:latin typeface="Bernard MT Condensed" panose="02050806060905020404" pitchFamily="18" charset="0"/>
              </a:rPr>
              <a:t>international recognition by </a:t>
            </a:r>
            <a:r>
              <a:rPr lang="en-US" sz="1600" dirty="0" smtClean="0">
                <a:solidFill>
                  <a:schemeClr val="tx1"/>
                </a:solidFill>
                <a:latin typeface="Bernard MT Condensed" panose="02050806060905020404" pitchFamily="18" charset="0"/>
              </a:rPr>
              <a:t>obtaining </a:t>
            </a:r>
            <a:r>
              <a:rPr lang="en-US" sz="1600" dirty="0">
                <a:solidFill>
                  <a:schemeClr val="tx1"/>
                </a:solidFill>
                <a:latin typeface="Bernard MT Condensed" panose="02050806060905020404" pitchFamily="18" charset="0"/>
              </a:rPr>
              <a:t>several gold medals in the regions most </a:t>
            </a:r>
            <a:r>
              <a:rPr lang="en-US" sz="1600" dirty="0" smtClean="0">
                <a:solidFill>
                  <a:schemeClr val="tx1"/>
                </a:solidFill>
                <a:latin typeface="Bernard MT Condensed" panose="02050806060905020404" pitchFamily="18" charset="0"/>
              </a:rPr>
              <a:t>prestigious culinary </a:t>
            </a:r>
            <a:r>
              <a:rPr lang="en-US" sz="1600" dirty="0">
                <a:solidFill>
                  <a:schemeClr val="tx1"/>
                </a:solidFill>
                <a:latin typeface="Bernard MT Condensed" panose="02050806060905020404" pitchFamily="18" charset="0"/>
              </a:rPr>
              <a:t>competitions</a:t>
            </a:r>
            <a:r>
              <a:rPr lang="en-US" sz="1600" dirty="0" smtClean="0">
                <a:solidFill>
                  <a:schemeClr val="tx1"/>
                </a:solidFill>
                <a:latin typeface="Bernard MT Condensed" panose="02050806060905020404" pitchFamily="18" charset="0"/>
              </a:rPr>
              <a:t>.</a:t>
            </a:r>
          </a:p>
          <a:p>
            <a:pPr marL="342900" indent="-342900">
              <a:buFont typeface="Arial" panose="020B0604020202020204" pitchFamily="34" charset="0"/>
              <a:buChar char="•"/>
            </a:pPr>
            <a:r>
              <a:rPr lang="en-US" sz="1600" dirty="0" smtClean="0">
                <a:solidFill>
                  <a:schemeClr val="tx1"/>
                </a:solidFill>
                <a:latin typeface="Bernard MT Condensed" panose="02050806060905020404" pitchFamily="18" charset="0"/>
              </a:rPr>
              <a:t>Most of St. Lucia </a:t>
            </a:r>
            <a:r>
              <a:rPr lang="en-US" sz="1600" dirty="0">
                <a:solidFill>
                  <a:schemeClr val="tx1"/>
                </a:solidFill>
                <a:latin typeface="Bernard MT Condensed" panose="02050806060905020404" pitchFamily="18" charset="0"/>
              </a:rPr>
              <a:t>ethnic groups are black/African descent 85.3%, mixed 10.9%, East Indian 2.2%, other 1.6%, unspecified 0.1% (2010 est</a:t>
            </a:r>
            <a:r>
              <a:rPr lang="en-US" sz="1600" dirty="0" smtClean="0">
                <a:solidFill>
                  <a:schemeClr val="tx1"/>
                </a:solidFill>
                <a:latin typeface="Bernard MT Condensed" panose="02050806060905020404" pitchFamily="18" charset="0"/>
              </a:rPr>
              <a:t>.)</a:t>
            </a:r>
          </a:p>
          <a:p>
            <a:pPr marL="342900" indent="-342900">
              <a:buFont typeface="Arial" panose="020B0604020202020204" pitchFamily="34" charset="0"/>
              <a:buChar char="•"/>
            </a:pPr>
            <a:r>
              <a:rPr lang="en-US" sz="1600" dirty="0" smtClean="0">
                <a:solidFill>
                  <a:schemeClr val="tx1"/>
                </a:solidFill>
                <a:latin typeface="Bernard MT Condensed" panose="02050806060905020404" pitchFamily="18" charset="0"/>
              </a:rPr>
              <a:t>The religions in St. Lucia </a:t>
            </a:r>
            <a:r>
              <a:rPr lang="en-US" sz="1600" dirty="0">
                <a:solidFill>
                  <a:schemeClr val="tx1"/>
                </a:solidFill>
                <a:latin typeface="Bernard MT Condensed" panose="02050806060905020404" pitchFamily="18" charset="0"/>
              </a:rPr>
              <a:t>would </a:t>
            </a:r>
            <a:r>
              <a:rPr lang="en-US" sz="1600" dirty="0" smtClean="0">
                <a:solidFill>
                  <a:schemeClr val="tx1"/>
                </a:solidFill>
                <a:latin typeface="Bernard MT Condensed" panose="02050806060905020404" pitchFamily="18" charset="0"/>
              </a:rPr>
              <a:t>include Roman </a:t>
            </a:r>
            <a:r>
              <a:rPr lang="en-US" sz="1600" dirty="0">
                <a:solidFill>
                  <a:schemeClr val="tx1"/>
                </a:solidFill>
                <a:latin typeface="Bernard MT Condensed" panose="02050806060905020404" pitchFamily="18" charset="0"/>
              </a:rPr>
              <a:t>Catholic 61.5%, Protestant 25.5% (includes Seventh Day Adventist 10.4%, Pentecostal 8.9%, Baptist 2.2%, Anglican 1.6%, Church of God 1.5%, other Protestant .9%), other Christian 3.4% (includes Evangelical 2.3% and Jehovah's Witness 1.1%), Rastafarian 1.9%, other 0.4%, none 5.9%, unspecified 1.4% (2010 est.) </a:t>
            </a:r>
          </a:p>
          <a:p>
            <a:pPr marL="285750" indent="-285750">
              <a:buFont typeface="Arial" panose="020B0604020202020204" pitchFamily="34" charset="0"/>
              <a:buChar char="•"/>
            </a:pPr>
            <a:r>
              <a:rPr lang="en-US" sz="1600" dirty="0" smtClean="0">
                <a:solidFill>
                  <a:schemeClr val="tx1"/>
                </a:solidFill>
                <a:latin typeface="Bernard MT Condensed" panose="02050806060905020404" pitchFamily="18" charset="0"/>
              </a:rPr>
              <a:t>One of St. Lucia’s holiday </a:t>
            </a:r>
            <a:r>
              <a:rPr lang="en-US" sz="1600" dirty="0">
                <a:solidFill>
                  <a:schemeClr val="tx1"/>
                </a:solidFill>
                <a:latin typeface="Bernard MT Condensed" panose="02050806060905020404" pitchFamily="18" charset="0"/>
              </a:rPr>
              <a:t>is Saint Lucia's </a:t>
            </a:r>
            <a:r>
              <a:rPr lang="en-US" sz="1600" dirty="0" smtClean="0">
                <a:solidFill>
                  <a:schemeClr val="tx1"/>
                </a:solidFill>
                <a:latin typeface="Bernard MT Condensed" panose="02050806060905020404" pitchFamily="18" charset="0"/>
              </a:rPr>
              <a:t>Day it </a:t>
            </a:r>
            <a:r>
              <a:rPr lang="en-US" sz="1600" dirty="0">
                <a:solidFill>
                  <a:schemeClr val="tx1"/>
                </a:solidFill>
                <a:latin typeface="Bernard MT Condensed" panose="02050806060905020404" pitchFamily="18" charset="0"/>
              </a:rPr>
              <a:t>is the church feast day dedicated to Lucia of </a:t>
            </a:r>
            <a:r>
              <a:rPr lang="en-US" sz="1600" dirty="0" smtClean="0">
                <a:solidFill>
                  <a:schemeClr val="tx1"/>
                </a:solidFill>
                <a:latin typeface="Bernard MT Condensed" panose="02050806060905020404" pitchFamily="18" charset="0"/>
              </a:rPr>
              <a:t>Syracuse celebrated on Dec. 13.</a:t>
            </a:r>
            <a:endParaRPr lang="en-US" sz="1600" dirty="0">
              <a:solidFill>
                <a:schemeClr val="tx1"/>
              </a:solidFill>
              <a:latin typeface="Bernard MT Condensed" panose="02050806060905020404" pitchFamily="18" charset="0"/>
            </a:endParaRPr>
          </a:p>
          <a:p>
            <a:endParaRPr lang="en-US" sz="1800" dirty="0">
              <a:latin typeface="Bernard MT Condensed" panose="02050806060905020404" pitchFamily="18" charset="0"/>
            </a:endParaRPr>
          </a:p>
        </p:txBody>
      </p:sp>
      <p:sp>
        <p:nvSpPr>
          <p:cNvPr id="6" name="TextBox 5"/>
          <p:cNvSpPr txBox="1"/>
          <p:nvPr/>
        </p:nvSpPr>
        <p:spPr>
          <a:xfrm>
            <a:off x="6792686" y="6268997"/>
            <a:ext cx="2209800" cy="461665"/>
          </a:xfrm>
          <a:prstGeom prst="rect">
            <a:avLst/>
          </a:prstGeom>
          <a:noFill/>
        </p:spPr>
        <p:txBody>
          <a:bodyPr wrap="square" rtlCol="0">
            <a:spAutoFit/>
          </a:bodyPr>
          <a:lstStyle/>
          <a:p>
            <a:r>
              <a:rPr lang="en-US" sz="1200" dirty="0" smtClean="0">
                <a:latin typeface="Bernard MT Condensed" panose="02050806060905020404" pitchFamily="18" charset="0"/>
              </a:rPr>
              <a:t>Background shows one of the festivals attended in St. Lucia</a:t>
            </a:r>
            <a:endParaRPr lang="en-US" sz="1200" dirty="0">
              <a:latin typeface="Bernard MT Condensed" panose="02050806060905020404" pitchFamily="18" charset="0"/>
            </a:endParaRPr>
          </a:p>
        </p:txBody>
      </p:sp>
    </p:spTree>
    <p:extLst>
      <p:ext uri="{BB962C8B-B14F-4D97-AF65-F5344CB8AC3E}">
        <p14:creationId xmlns:p14="http://schemas.microsoft.com/office/powerpoint/2010/main" val="229684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62000" y="76200"/>
            <a:ext cx="7772400" cy="1470025"/>
          </a:xfrm>
        </p:spPr>
        <p:txBody>
          <a:bodyPr/>
          <a:lstStyle/>
          <a:p>
            <a:r>
              <a:rPr lang="en-US" dirty="0" smtClean="0">
                <a:solidFill>
                  <a:srgbClr val="FF0000"/>
                </a:solidFill>
                <a:latin typeface="Bodoni MT Black" panose="02070A03080606020203" pitchFamily="18" charset="0"/>
              </a:rPr>
              <a:t>Economy</a:t>
            </a:r>
            <a:r>
              <a:rPr lang="en-US" dirty="0" smtClean="0"/>
              <a:t> </a:t>
            </a:r>
            <a:endParaRPr lang="en-US" dirty="0"/>
          </a:p>
        </p:txBody>
      </p:sp>
      <p:sp>
        <p:nvSpPr>
          <p:cNvPr id="3" name="Subtitle 2"/>
          <p:cNvSpPr>
            <a:spLocks noGrp="1"/>
          </p:cNvSpPr>
          <p:nvPr>
            <p:ph type="subTitle" idx="1"/>
          </p:nvPr>
        </p:nvSpPr>
        <p:spPr>
          <a:xfrm>
            <a:off x="1447800" y="1295400"/>
            <a:ext cx="6400800" cy="1752600"/>
          </a:xfrm>
        </p:spPr>
        <p:txBody>
          <a:bodyPr>
            <a:noAutofit/>
          </a:bodyPr>
          <a:lstStyle/>
          <a:p>
            <a:pPr marL="342900" indent="-342900">
              <a:buFont typeface="Arial" panose="020B0604020202020204" pitchFamily="34" charset="0"/>
              <a:buChar char="•"/>
            </a:pPr>
            <a:r>
              <a:rPr lang="en-US" sz="2000" dirty="0" smtClean="0">
                <a:solidFill>
                  <a:schemeClr val="tx1"/>
                </a:solidFill>
                <a:latin typeface="Bernard MT Condensed" panose="02050806060905020404" pitchFamily="18" charset="0"/>
              </a:rPr>
              <a:t>The currency for St. </a:t>
            </a:r>
            <a:r>
              <a:rPr lang="en-US" sz="2000" dirty="0">
                <a:solidFill>
                  <a:schemeClr val="tx1"/>
                </a:solidFill>
                <a:latin typeface="Bernard MT Condensed" panose="02050806060905020404" pitchFamily="18" charset="0"/>
              </a:rPr>
              <a:t>Lucia is </a:t>
            </a:r>
            <a:r>
              <a:rPr lang="en-US" sz="2000" dirty="0" smtClean="0">
                <a:solidFill>
                  <a:schemeClr val="tx1"/>
                </a:solidFill>
                <a:latin typeface="Bernard MT Condensed" panose="02050806060905020404" pitchFamily="18" charset="0"/>
              </a:rPr>
              <a:t>the East </a:t>
            </a:r>
            <a:r>
              <a:rPr lang="en-US" sz="2000" dirty="0">
                <a:solidFill>
                  <a:schemeClr val="tx1"/>
                </a:solidFill>
                <a:latin typeface="Bernard MT Condensed" panose="02050806060905020404" pitchFamily="18" charset="0"/>
              </a:rPr>
              <a:t>Caribbean </a:t>
            </a:r>
            <a:r>
              <a:rPr lang="en-US" sz="2000" dirty="0" smtClean="0">
                <a:solidFill>
                  <a:schemeClr val="tx1"/>
                </a:solidFill>
                <a:latin typeface="Bernard MT Condensed" panose="02050806060905020404" pitchFamily="18" charset="0"/>
              </a:rPr>
              <a:t>dollar. </a:t>
            </a:r>
            <a:endParaRPr lang="en-US" sz="2000" dirty="0">
              <a:solidFill>
                <a:schemeClr val="tx1"/>
              </a:solidFill>
              <a:latin typeface="Bernard MT Condensed" panose="02050806060905020404" pitchFamily="18" charset="0"/>
            </a:endParaRPr>
          </a:p>
          <a:p>
            <a:pPr marL="342900" indent="-342900">
              <a:buFont typeface="Arial" panose="020B0604020202020204" pitchFamily="34" charset="0"/>
              <a:buChar char="•"/>
            </a:pPr>
            <a:r>
              <a:rPr lang="en-US" sz="2000" dirty="0" smtClean="0">
                <a:solidFill>
                  <a:schemeClr val="tx1"/>
                </a:solidFill>
                <a:latin typeface="Bernard MT Condensed" panose="02050806060905020404" pitchFamily="18" charset="0"/>
              </a:rPr>
              <a:t>Tourism </a:t>
            </a:r>
            <a:r>
              <a:rPr lang="en-US" sz="2000" dirty="0">
                <a:solidFill>
                  <a:schemeClr val="tx1"/>
                </a:solidFill>
                <a:latin typeface="Bernard MT Condensed" panose="02050806060905020404" pitchFamily="18" charset="0"/>
              </a:rPr>
              <a:t>is the fastest growing sector of the economy with agriculture and manufacturing making a significant contribution to employment and gross domestic product. Construction activity continues to increase with the development of the tourism sector and the implementation of several capital infrastructure projects</a:t>
            </a:r>
            <a:r>
              <a:rPr lang="en-US" sz="2000" dirty="0" smtClean="0">
                <a:solidFill>
                  <a:schemeClr val="tx1"/>
                </a:solidFill>
                <a:latin typeface="Bernard MT Condensed" panose="02050806060905020404" pitchFamily="18" charset="0"/>
              </a:rPr>
              <a:t>.  </a:t>
            </a:r>
          </a:p>
          <a:p>
            <a:pPr marL="342900" indent="-342900">
              <a:buFont typeface="Arial" panose="020B0604020202020204" pitchFamily="34" charset="0"/>
              <a:buChar char="•"/>
            </a:pPr>
            <a:r>
              <a:rPr lang="en-US" sz="2000" dirty="0" smtClean="0">
                <a:solidFill>
                  <a:schemeClr val="tx1"/>
                </a:solidFill>
                <a:latin typeface="Bernard MT Condensed" panose="02050806060905020404" pitchFamily="18" charset="0"/>
              </a:rPr>
              <a:t>The majority of St. Lucia’s land is used for farming (bananas) </a:t>
            </a:r>
          </a:p>
          <a:p>
            <a:pPr marL="342900" indent="-342900">
              <a:buFont typeface="Arial" panose="020B0604020202020204" pitchFamily="34" charset="0"/>
              <a:buChar char="•"/>
            </a:pPr>
            <a:r>
              <a:rPr lang="en-US" sz="2000" dirty="0" smtClean="0">
                <a:solidFill>
                  <a:schemeClr val="tx1"/>
                </a:solidFill>
                <a:latin typeface="Bernard MT Condensed" panose="02050806060905020404" pitchFamily="18" charset="0"/>
              </a:rPr>
              <a:t>The jobs of St. Lucia would categorize as </a:t>
            </a:r>
          </a:p>
          <a:p>
            <a:r>
              <a:rPr lang="fr-FR" sz="2000" dirty="0" smtClean="0">
                <a:solidFill>
                  <a:schemeClr val="tx1"/>
                </a:solidFill>
                <a:latin typeface="Bernard MT Condensed" panose="02050806060905020404" pitchFamily="18" charset="0"/>
              </a:rPr>
              <a:t>-agriculture</a:t>
            </a:r>
            <a:r>
              <a:rPr lang="fr-FR" sz="2000" dirty="0">
                <a:solidFill>
                  <a:schemeClr val="tx1"/>
                </a:solidFill>
                <a:latin typeface="Bernard MT Condensed" panose="02050806060905020404" pitchFamily="18" charset="0"/>
              </a:rPr>
              <a:t>: 3.1</a:t>
            </a:r>
            <a:r>
              <a:rPr lang="fr-FR" sz="2000" dirty="0" smtClean="0">
                <a:solidFill>
                  <a:schemeClr val="tx1"/>
                </a:solidFill>
                <a:latin typeface="Bernard MT Condensed" panose="02050806060905020404" pitchFamily="18" charset="0"/>
              </a:rPr>
              <a:t>%</a:t>
            </a:r>
            <a:endParaRPr lang="fr-FR" sz="2000" dirty="0">
              <a:solidFill>
                <a:schemeClr val="tx1"/>
              </a:solidFill>
              <a:latin typeface="Bernard MT Condensed" panose="02050806060905020404" pitchFamily="18" charset="0"/>
            </a:endParaRPr>
          </a:p>
          <a:p>
            <a:r>
              <a:rPr lang="fr-FR" sz="2000" dirty="0">
                <a:solidFill>
                  <a:schemeClr val="tx1"/>
                </a:solidFill>
                <a:latin typeface="Bernard MT Condensed" panose="02050806060905020404" pitchFamily="18" charset="0"/>
              </a:rPr>
              <a:t>-</a:t>
            </a:r>
            <a:r>
              <a:rPr lang="fr-FR" sz="2000" dirty="0" smtClean="0">
                <a:solidFill>
                  <a:schemeClr val="tx1"/>
                </a:solidFill>
                <a:latin typeface="Bernard MT Condensed" panose="02050806060905020404" pitchFamily="18" charset="0"/>
              </a:rPr>
              <a:t> </a:t>
            </a:r>
            <a:r>
              <a:rPr lang="fr-FR" sz="2000" dirty="0" err="1">
                <a:solidFill>
                  <a:schemeClr val="tx1"/>
                </a:solidFill>
                <a:latin typeface="Bernard MT Condensed" panose="02050806060905020404" pitchFamily="18" charset="0"/>
              </a:rPr>
              <a:t>industry</a:t>
            </a:r>
            <a:r>
              <a:rPr lang="fr-FR" sz="2000" dirty="0">
                <a:solidFill>
                  <a:schemeClr val="tx1"/>
                </a:solidFill>
                <a:latin typeface="Bernard MT Condensed" panose="02050806060905020404" pitchFamily="18" charset="0"/>
              </a:rPr>
              <a:t>: 17.4% </a:t>
            </a:r>
          </a:p>
          <a:p>
            <a:r>
              <a:rPr lang="fr-FR" sz="2000" dirty="0" smtClean="0">
                <a:solidFill>
                  <a:schemeClr val="tx1"/>
                </a:solidFill>
                <a:latin typeface="Bernard MT Condensed" panose="02050806060905020404" pitchFamily="18" charset="0"/>
              </a:rPr>
              <a:t>-services</a:t>
            </a:r>
            <a:r>
              <a:rPr lang="fr-FR" sz="2000" dirty="0">
                <a:solidFill>
                  <a:schemeClr val="tx1"/>
                </a:solidFill>
                <a:latin typeface="Bernard MT Condensed" panose="02050806060905020404" pitchFamily="18" charset="0"/>
              </a:rPr>
              <a:t>: 79.5% (2013 est.) </a:t>
            </a:r>
            <a:endParaRPr lang="en-US" sz="2000" dirty="0" smtClean="0">
              <a:solidFill>
                <a:schemeClr val="tx1"/>
              </a:solidFill>
              <a:latin typeface="Bernard MT Condensed" panose="02050806060905020404" pitchFamily="18" charset="0"/>
            </a:endParaRPr>
          </a:p>
          <a:p>
            <a:pPr marL="342900" indent="-342900">
              <a:buFont typeface="Arial" panose="020B0604020202020204" pitchFamily="34" charset="0"/>
              <a:buChar char="•"/>
            </a:pPr>
            <a:endParaRPr lang="en-US" sz="2000" dirty="0">
              <a:solidFill>
                <a:schemeClr val="tx1"/>
              </a:solidFill>
              <a:latin typeface="Bernard MT Condensed" panose="02050806060905020404" pitchFamily="18" charset="0"/>
            </a:endParaRPr>
          </a:p>
        </p:txBody>
      </p:sp>
    </p:spTree>
    <p:extLst>
      <p:ext uri="{BB962C8B-B14F-4D97-AF65-F5344CB8AC3E}">
        <p14:creationId xmlns:p14="http://schemas.microsoft.com/office/powerpoint/2010/main" val="2433057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14400" y="152400"/>
            <a:ext cx="7772400" cy="1470025"/>
          </a:xfrm>
        </p:spPr>
        <p:txBody>
          <a:bodyPr/>
          <a:lstStyle/>
          <a:p>
            <a:r>
              <a:rPr lang="en-US" dirty="0" smtClean="0">
                <a:solidFill>
                  <a:srgbClr val="FF0000"/>
                </a:solidFill>
                <a:latin typeface="Bodoni MT Black" panose="02070A03080606020203" pitchFamily="18" charset="0"/>
              </a:rPr>
              <a:t>Climate</a:t>
            </a:r>
            <a:endParaRPr lang="en-US" dirty="0">
              <a:solidFill>
                <a:srgbClr val="FF0000"/>
              </a:solidFill>
              <a:latin typeface="Bodoni MT Black" panose="02070A03080606020203" pitchFamily="18" charset="0"/>
            </a:endParaRPr>
          </a:p>
        </p:txBody>
      </p:sp>
      <p:sp>
        <p:nvSpPr>
          <p:cNvPr id="3" name="Subtitle 2"/>
          <p:cNvSpPr>
            <a:spLocks noGrp="1"/>
          </p:cNvSpPr>
          <p:nvPr>
            <p:ph type="subTitle" idx="1"/>
          </p:nvPr>
        </p:nvSpPr>
        <p:spPr>
          <a:xfrm>
            <a:off x="1447800" y="1447800"/>
            <a:ext cx="6400800" cy="1752600"/>
          </a:xfrm>
        </p:spPr>
        <p:txBody>
          <a:bodyPr>
            <a:noAutofit/>
          </a:bodyPr>
          <a:lstStyle/>
          <a:p>
            <a:pPr marL="457200" indent="-457200">
              <a:buFont typeface="Arial" panose="020B0604020202020204" pitchFamily="34" charset="0"/>
              <a:buChar char="•"/>
            </a:pPr>
            <a:r>
              <a:rPr lang="en-US" sz="2800" dirty="0" smtClean="0">
                <a:solidFill>
                  <a:schemeClr val="tx1"/>
                </a:solidFill>
                <a:latin typeface="Bernard MT Condensed" panose="02050806060905020404" pitchFamily="18" charset="0"/>
              </a:rPr>
              <a:t>St. Lucia’s climate is tropical</a:t>
            </a:r>
            <a:r>
              <a:rPr lang="en-US" sz="2800" dirty="0">
                <a:solidFill>
                  <a:schemeClr val="tx1"/>
                </a:solidFill>
                <a:latin typeface="Bernard MT Condensed" panose="02050806060905020404" pitchFamily="18" charset="0"/>
              </a:rPr>
              <a:t>, moderated by northeast trade </a:t>
            </a:r>
            <a:r>
              <a:rPr lang="en-US" sz="2800" dirty="0" smtClean="0">
                <a:solidFill>
                  <a:schemeClr val="tx1"/>
                </a:solidFill>
                <a:latin typeface="Bernard MT Condensed" panose="02050806060905020404" pitchFamily="18" charset="0"/>
              </a:rPr>
              <a:t>winds; </a:t>
            </a:r>
            <a:r>
              <a:rPr lang="en-US" sz="2800" dirty="0">
                <a:solidFill>
                  <a:schemeClr val="tx1"/>
                </a:solidFill>
                <a:latin typeface="Bernard MT Condensed" panose="02050806060905020404" pitchFamily="18" charset="0"/>
              </a:rPr>
              <a:t>dry season from January to April, rainy season from May to </a:t>
            </a:r>
            <a:r>
              <a:rPr lang="en-US" sz="2800" dirty="0" smtClean="0">
                <a:solidFill>
                  <a:schemeClr val="tx1"/>
                </a:solidFill>
                <a:latin typeface="Bernard MT Condensed" panose="02050806060905020404" pitchFamily="18" charset="0"/>
              </a:rPr>
              <a:t>August. </a:t>
            </a:r>
          </a:p>
          <a:p>
            <a:pPr marL="457200" indent="-457200">
              <a:buFont typeface="Arial" panose="020B0604020202020204" pitchFamily="34" charset="0"/>
              <a:buChar char="•"/>
            </a:pPr>
            <a:r>
              <a:rPr lang="en-US" sz="2800" dirty="0" smtClean="0">
                <a:solidFill>
                  <a:schemeClr val="tx1"/>
                </a:solidFill>
                <a:latin typeface="Bernard MT Condensed" panose="02050806060905020404" pitchFamily="18" charset="0"/>
              </a:rPr>
              <a:t>St. Lucia’s average rainfall would be around 60 inches yearly due to being located in the Caribbean.</a:t>
            </a:r>
          </a:p>
          <a:p>
            <a:pPr marL="457200" indent="-457200">
              <a:buFont typeface="Arial" panose="020B0604020202020204" pitchFamily="34" charset="0"/>
              <a:buChar char="•"/>
            </a:pPr>
            <a:r>
              <a:rPr lang="en-US" sz="2800" dirty="0" smtClean="0">
                <a:solidFill>
                  <a:schemeClr val="tx1"/>
                </a:solidFill>
                <a:latin typeface="Bernard MT Condensed" panose="02050806060905020404" pitchFamily="18" charset="0"/>
              </a:rPr>
              <a:t>The annual temperatures for St. Lucia throughout the year is ranged from 84 to 78 degrees Fahrenheit.</a:t>
            </a:r>
            <a:endParaRPr lang="en-US" sz="2800" dirty="0">
              <a:solidFill>
                <a:schemeClr val="tx1"/>
              </a:solidFill>
              <a:latin typeface="Bernard MT Condensed" panose="02050806060905020404" pitchFamily="18" charset="0"/>
            </a:endParaRPr>
          </a:p>
        </p:txBody>
      </p:sp>
    </p:spTree>
    <p:extLst>
      <p:ext uri="{BB962C8B-B14F-4D97-AF65-F5344CB8AC3E}">
        <p14:creationId xmlns:p14="http://schemas.microsoft.com/office/powerpoint/2010/main" val="3805195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62000" y="228600"/>
            <a:ext cx="7772400" cy="1470025"/>
          </a:xfrm>
        </p:spPr>
        <p:txBody>
          <a:bodyPr/>
          <a:lstStyle/>
          <a:p>
            <a:r>
              <a:rPr lang="en-US" dirty="0" smtClean="0">
                <a:solidFill>
                  <a:srgbClr val="FF0000"/>
                </a:solidFill>
                <a:latin typeface="Bodoni MT Black" panose="02070A03080606020203" pitchFamily="18" charset="0"/>
              </a:rPr>
              <a:t>Interesting Facts</a:t>
            </a:r>
            <a:endParaRPr lang="en-US" dirty="0">
              <a:solidFill>
                <a:srgbClr val="FF0000"/>
              </a:solidFill>
              <a:latin typeface="Bodoni MT Black" panose="02070A03080606020203" pitchFamily="18" charset="0"/>
            </a:endParaRPr>
          </a:p>
        </p:txBody>
      </p:sp>
      <p:sp>
        <p:nvSpPr>
          <p:cNvPr id="3" name="Subtitle 2"/>
          <p:cNvSpPr>
            <a:spLocks noGrp="1"/>
          </p:cNvSpPr>
          <p:nvPr>
            <p:ph type="subTitle" idx="1"/>
          </p:nvPr>
        </p:nvSpPr>
        <p:spPr>
          <a:xfrm>
            <a:off x="1447800" y="1981200"/>
            <a:ext cx="6400800" cy="1752600"/>
          </a:xfrm>
        </p:spPr>
        <p:txBody>
          <a:bodyPr>
            <a:noAutofit/>
          </a:bodyPr>
          <a:lstStyle/>
          <a:p>
            <a:pPr marL="457200" indent="-457200">
              <a:buFont typeface="Arial" panose="020B0604020202020204" pitchFamily="34" charset="0"/>
              <a:buChar char="•"/>
            </a:pPr>
            <a:r>
              <a:rPr lang="en-US" sz="2600" dirty="0">
                <a:solidFill>
                  <a:schemeClr val="tx1"/>
                </a:solidFill>
                <a:latin typeface="Bernard MT Condensed" panose="02050806060905020404" pitchFamily="18" charset="0"/>
              </a:rPr>
              <a:t>The island is one of the leading banana exporters in the Caribbean, with six different varieties available.</a:t>
            </a:r>
          </a:p>
          <a:p>
            <a:pPr marL="457200" indent="-457200">
              <a:buFont typeface="Arial" panose="020B0604020202020204" pitchFamily="34" charset="0"/>
              <a:buChar char="•"/>
            </a:pPr>
            <a:r>
              <a:rPr lang="en-US" sz="2600" dirty="0">
                <a:solidFill>
                  <a:schemeClr val="tx1"/>
                </a:solidFill>
                <a:latin typeface="Bernard MT Condensed" panose="02050806060905020404" pitchFamily="18" charset="0"/>
              </a:rPr>
              <a:t>St Lucia has won no Olympic medals. Its largest team was six athletes at Atlanta </a:t>
            </a:r>
            <a:r>
              <a:rPr lang="en-US" sz="2600" dirty="0" smtClean="0">
                <a:solidFill>
                  <a:schemeClr val="tx1"/>
                </a:solidFill>
                <a:latin typeface="Bernard MT Condensed" panose="02050806060905020404" pitchFamily="18" charset="0"/>
              </a:rPr>
              <a:t>1996</a:t>
            </a:r>
          </a:p>
          <a:p>
            <a:pPr marL="457200" indent="-457200">
              <a:buFont typeface="Arial" panose="020B0604020202020204" pitchFamily="34" charset="0"/>
              <a:buChar char="•"/>
            </a:pPr>
            <a:r>
              <a:rPr lang="en-US" sz="2600" dirty="0">
                <a:solidFill>
                  <a:schemeClr val="tx1"/>
                </a:solidFill>
                <a:latin typeface="Bernard MT Condensed" panose="02050806060905020404" pitchFamily="18" charset="0"/>
              </a:rPr>
              <a:t>The national bird is the St Lucia Parrot, or </a:t>
            </a:r>
            <a:r>
              <a:rPr lang="en-US" sz="2600" dirty="0" err="1">
                <a:solidFill>
                  <a:schemeClr val="tx1"/>
                </a:solidFill>
                <a:latin typeface="Bernard MT Condensed" panose="02050806060905020404" pitchFamily="18" charset="0"/>
              </a:rPr>
              <a:t>Jacquot</a:t>
            </a:r>
            <a:r>
              <a:rPr lang="en-US" sz="2600" dirty="0">
                <a:solidFill>
                  <a:schemeClr val="tx1"/>
                </a:solidFill>
                <a:latin typeface="Bernard MT Condensed" panose="02050806060905020404" pitchFamily="18" charset="0"/>
              </a:rPr>
              <a:t>, which is native only to Saint </a:t>
            </a:r>
            <a:r>
              <a:rPr lang="en-US" sz="2600" dirty="0" smtClean="0">
                <a:solidFill>
                  <a:schemeClr val="tx1"/>
                </a:solidFill>
                <a:latin typeface="Bernard MT Condensed" panose="02050806060905020404" pitchFamily="18" charset="0"/>
              </a:rPr>
              <a:t>Lucia</a:t>
            </a:r>
          </a:p>
          <a:p>
            <a:pPr marL="457200" indent="-457200">
              <a:buFont typeface="Arial" panose="020B0604020202020204" pitchFamily="34" charset="0"/>
              <a:buChar char="•"/>
            </a:pPr>
            <a:r>
              <a:rPr lang="en-US" sz="2600" dirty="0" smtClean="0">
                <a:solidFill>
                  <a:schemeClr val="tx1"/>
                </a:solidFill>
                <a:latin typeface="Bernard MT Condensed" panose="02050806060905020404" pitchFamily="18" charset="0"/>
              </a:rPr>
              <a:t>Population of St. Lucia is 180,870 (est. 2012)</a:t>
            </a:r>
            <a:endParaRPr lang="en-US" sz="2600" dirty="0">
              <a:solidFill>
                <a:schemeClr val="tx1"/>
              </a:solidFill>
              <a:latin typeface="Bernard MT Condensed" panose="02050806060905020404" pitchFamily="18" charset="0"/>
            </a:endParaRPr>
          </a:p>
        </p:txBody>
      </p:sp>
    </p:spTree>
    <p:extLst>
      <p:ext uri="{BB962C8B-B14F-4D97-AF65-F5344CB8AC3E}">
        <p14:creationId xmlns:p14="http://schemas.microsoft.com/office/powerpoint/2010/main" val="182043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1771" y="0"/>
            <a:ext cx="9144000" cy="6858000"/>
          </a:xfrm>
          <a:prstGeom prst="rect">
            <a:avLst/>
          </a:prstGeom>
        </p:spPr>
      </p:pic>
      <p:sp>
        <p:nvSpPr>
          <p:cNvPr id="2" name="Title 1"/>
          <p:cNvSpPr>
            <a:spLocks noGrp="1"/>
          </p:cNvSpPr>
          <p:nvPr>
            <p:ph type="ctrTitle"/>
          </p:nvPr>
        </p:nvSpPr>
        <p:spPr>
          <a:xfrm>
            <a:off x="685800" y="152400"/>
            <a:ext cx="7772400" cy="1470025"/>
          </a:xfrm>
        </p:spPr>
        <p:txBody>
          <a:bodyPr/>
          <a:lstStyle/>
          <a:p>
            <a:r>
              <a:rPr lang="en-US" dirty="0" smtClean="0">
                <a:solidFill>
                  <a:srgbClr val="FF0000"/>
                </a:solidFill>
                <a:latin typeface="Bodoni MT Black" panose="02070A03080606020203" pitchFamily="18" charset="0"/>
              </a:rPr>
              <a:t>Questions for the end.</a:t>
            </a:r>
            <a:endParaRPr lang="en-US" dirty="0">
              <a:solidFill>
                <a:srgbClr val="FF0000"/>
              </a:solidFill>
              <a:latin typeface="Bodoni MT Black" panose="02070A03080606020203" pitchFamily="18" charset="0"/>
            </a:endParaRPr>
          </a:p>
        </p:txBody>
      </p:sp>
      <p:sp>
        <p:nvSpPr>
          <p:cNvPr id="3" name="Subtitle 2"/>
          <p:cNvSpPr>
            <a:spLocks noGrp="1"/>
          </p:cNvSpPr>
          <p:nvPr>
            <p:ph type="subTitle" idx="1"/>
          </p:nvPr>
        </p:nvSpPr>
        <p:spPr>
          <a:xfrm>
            <a:off x="1349829" y="1905000"/>
            <a:ext cx="6400800" cy="1752600"/>
          </a:xfrm>
        </p:spPr>
        <p:txBody>
          <a:bodyPr>
            <a:noAutofit/>
          </a:bodyPr>
          <a:lstStyle/>
          <a:p>
            <a:pPr marL="571500" indent="-571500">
              <a:buFont typeface="Arial" panose="020B0604020202020204" pitchFamily="34" charset="0"/>
              <a:buChar char="•"/>
            </a:pPr>
            <a:r>
              <a:rPr lang="en-US" dirty="0" smtClean="0">
                <a:solidFill>
                  <a:schemeClr val="tx1"/>
                </a:solidFill>
                <a:latin typeface="Bernard MT Condensed" panose="02050806060905020404" pitchFamily="18" charset="0"/>
              </a:rPr>
              <a:t>What is the one thing St. Lucia exports the most?</a:t>
            </a:r>
          </a:p>
          <a:p>
            <a:pPr marL="571500" indent="-571500">
              <a:buFont typeface="Arial" panose="020B0604020202020204" pitchFamily="34" charset="0"/>
              <a:buChar char="•"/>
            </a:pPr>
            <a:r>
              <a:rPr lang="en-US" dirty="0" smtClean="0">
                <a:solidFill>
                  <a:schemeClr val="tx1"/>
                </a:solidFill>
                <a:latin typeface="Bernard MT Condensed" panose="02050806060905020404" pitchFamily="18" charset="0"/>
              </a:rPr>
              <a:t>Who ruled St. Lucia before independence?</a:t>
            </a:r>
          </a:p>
          <a:p>
            <a:pPr marL="571500" indent="-571500">
              <a:buFont typeface="Arial" panose="020B0604020202020204" pitchFamily="34" charset="0"/>
              <a:buChar char="•"/>
            </a:pPr>
            <a:r>
              <a:rPr lang="en-US" dirty="0" smtClean="0">
                <a:solidFill>
                  <a:schemeClr val="tx1"/>
                </a:solidFill>
                <a:latin typeface="Bernard MT Condensed" panose="02050806060905020404" pitchFamily="18" charset="0"/>
              </a:rPr>
              <a:t>Where is St. Lucia located? (Lesser Antilles, Greater, Bahamas)</a:t>
            </a:r>
          </a:p>
          <a:p>
            <a:pPr marL="571500" indent="-571500">
              <a:buFont typeface="Arial" panose="020B0604020202020204" pitchFamily="34" charset="0"/>
              <a:buChar char="•"/>
            </a:pPr>
            <a:r>
              <a:rPr lang="en-US" dirty="0" smtClean="0">
                <a:solidFill>
                  <a:schemeClr val="tx1"/>
                </a:solidFill>
                <a:latin typeface="Bernard MT Condensed" panose="02050806060905020404" pitchFamily="18" charset="0"/>
              </a:rPr>
              <a:t>What is the major physical feature in St. Lucia?</a:t>
            </a:r>
          </a:p>
          <a:p>
            <a:pPr marL="171450" indent="-171450">
              <a:buFont typeface="Arial" panose="020B0604020202020204" pitchFamily="34" charset="0"/>
              <a:buChar char="•"/>
            </a:pPr>
            <a:endParaRPr lang="en-US" sz="800" dirty="0" smtClean="0"/>
          </a:p>
          <a:p>
            <a:pPr marL="171450" indent="-171450">
              <a:buFont typeface="Arial" panose="020B0604020202020204" pitchFamily="34" charset="0"/>
              <a:buChar char="•"/>
            </a:pPr>
            <a:r>
              <a:rPr lang="en-US" sz="800" dirty="0" smtClean="0"/>
              <a:t> </a:t>
            </a:r>
            <a:endParaRPr lang="en-US" sz="800" dirty="0"/>
          </a:p>
        </p:txBody>
      </p:sp>
      <p:sp>
        <p:nvSpPr>
          <p:cNvPr id="5" name="TextBox 4"/>
          <p:cNvSpPr txBox="1"/>
          <p:nvPr/>
        </p:nvSpPr>
        <p:spPr>
          <a:xfrm>
            <a:off x="7010400" y="6205210"/>
            <a:ext cx="1981200" cy="523220"/>
          </a:xfrm>
          <a:prstGeom prst="rect">
            <a:avLst/>
          </a:prstGeom>
          <a:noFill/>
        </p:spPr>
        <p:txBody>
          <a:bodyPr wrap="square" rtlCol="0">
            <a:spAutoFit/>
          </a:bodyPr>
          <a:lstStyle/>
          <a:p>
            <a:r>
              <a:rPr lang="en-US" sz="1400" dirty="0" smtClean="0">
                <a:latin typeface="Bernard MT Condensed" panose="02050806060905020404" pitchFamily="18" charset="0"/>
              </a:rPr>
              <a:t>Background is boat…leaving…go</a:t>
            </a:r>
            <a:r>
              <a:rPr lang="en-US" sz="1400" dirty="0" smtClean="0">
                <a:latin typeface="Bodoni MT Black" panose="02070A03080606020203" pitchFamily="18" charset="0"/>
              </a:rPr>
              <a:t>.</a:t>
            </a:r>
            <a:endParaRPr lang="en-US" sz="1400" dirty="0">
              <a:latin typeface="Bodoni MT Black" panose="02070A03080606020203" pitchFamily="18" charset="0"/>
            </a:endParaRPr>
          </a:p>
        </p:txBody>
      </p:sp>
    </p:spTree>
    <p:extLst>
      <p:ext uri="{BB962C8B-B14F-4D97-AF65-F5344CB8AC3E}">
        <p14:creationId xmlns:p14="http://schemas.microsoft.com/office/powerpoint/2010/main" val="1882830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953</Words>
  <Application>Microsoft Office PowerPoint</Application>
  <PresentationFormat>On-screen Show (4:3)</PresentationFormat>
  <Paragraphs>60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St. Lucia</vt:lpstr>
      <vt:lpstr>Intro</vt:lpstr>
      <vt:lpstr>History</vt:lpstr>
      <vt:lpstr>Geography</vt:lpstr>
      <vt:lpstr>Culture</vt:lpstr>
      <vt:lpstr>Economy </vt:lpstr>
      <vt:lpstr>Climate</vt:lpstr>
      <vt:lpstr>Interesting Facts</vt:lpstr>
      <vt:lpstr>Questions for the end.</vt:lpstr>
      <vt:lpstr>We come to the end…</vt:lpstr>
      <vt:lpstr>Sources……</vt:lpstr>
    </vt:vector>
  </TitlesOfParts>
  <Company>Gwinnett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Lucia: Intro</dc:title>
  <dc:creator>Moti, Hammad</dc:creator>
  <cp:lastModifiedBy>Blankenship, Colleen</cp:lastModifiedBy>
  <cp:revision>27</cp:revision>
  <dcterms:created xsi:type="dcterms:W3CDTF">2014-03-11T18:26:09Z</dcterms:created>
  <dcterms:modified xsi:type="dcterms:W3CDTF">2014-03-20T17:44:56Z</dcterms:modified>
</cp:coreProperties>
</file>