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56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4D8DE81-6B09-4DE1-ABDF-0C6E971DDDBA}" type="datetimeFigureOut">
              <a:rPr lang="en-US" smtClean="0"/>
              <a:t>3/19/2014</a:t>
            </a:fld>
            <a:endParaRPr lang="en-US"/>
          </a:p>
        </p:txBody>
      </p:sp>
      <p:sp>
        <p:nvSpPr>
          <p:cNvPr id="16" name="Slide Number Placeholder 15"/>
          <p:cNvSpPr>
            <a:spLocks noGrp="1"/>
          </p:cNvSpPr>
          <p:nvPr>
            <p:ph type="sldNum" sz="quarter" idx="11"/>
          </p:nvPr>
        </p:nvSpPr>
        <p:spPr/>
        <p:txBody>
          <a:bodyPr/>
          <a:lstStyle/>
          <a:p>
            <a:fld id="{7E851089-1CD2-49AB-819D-EB7965FD6FD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8DE81-6B09-4DE1-ABDF-0C6E971DDDBA}"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1089-1CD2-49AB-819D-EB7965FD6F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8DE81-6B09-4DE1-ABDF-0C6E971DDDBA}"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1089-1CD2-49AB-819D-EB7965FD6F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4D8DE81-6B09-4DE1-ABDF-0C6E971DDDBA}" type="datetimeFigureOut">
              <a:rPr lang="en-US" smtClean="0"/>
              <a:t>3/19/2014</a:t>
            </a:fld>
            <a:endParaRPr lang="en-US"/>
          </a:p>
        </p:txBody>
      </p:sp>
      <p:sp>
        <p:nvSpPr>
          <p:cNvPr id="15" name="Slide Number Placeholder 14"/>
          <p:cNvSpPr>
            <a:spLocks noGrp="1"/>
          </p:cNvSpPr>
          <p:nvPr>
            <p:ph type="sldNum" sz="quarter" idx="11"/>
          </p:nvPr>
        </p:nvSpPr>
        <p:spPr/>
        <p:txBody>
          <a:bodyPr/>
          <a:lstStyle/>
          <a:p>
            <a:fld id="{7E851089-1CD2-49AB-819D-EB7965FD6FD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4D8DE81-6B09-4DE1-ABDF-0C6E971DDDBA}" type="datetimeFigureOut">
              <a:rPr lang="en-US" smtClean="0"/>
              <a:t>3/19/2014</a:t>
            </a:fld>
            <a:endParaRPr lang="en-US"/>
          </a:p>
        </p:txBody>
      </p:sp>
      <p:sp>
        <p:nvSpPr>
          <p:cNvPr id="13" name="Slide Number Placeholder 12"/>
          <p:cNvSpPr>
            <a:spLocks noGrp="1"/>
          </p:cNvSpPr>
          <p:nvPr>
            <p:ph type="sldNum" sz="quarter" idx="11"/>
          </p:nvPr>
        </p:nvSpPr>
        <p:spPr/>
        <p:txBody>
          <a:bodyPr/>
          <a:lstStyle/>
          <a:p>
            <a:fld id="{7E851089-1CD2-49AB-819D-EB7965FD6FD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4D8DE81-6B09-4DE1-ABDF-0C6E971DDDBA}" type="datetimeFigureOut">
              <a:rPr lang="en-US" smtClean="0"/>
              <a:t>3/19/2014</a:t>
            </a:fld>
            <a:endParaRPr lang="en-US"/>
          </a:p>
        </p:txBody>
      </p:sp>
      <p:sp>
        <p:nvSpPr>
          <p:cNvPr id="9" name="Slide Number Placeholder 8"/>
          <p:cNvSpPr>
            <a:spLocks noGrp="1"/>
          </p:cNvSpPr>
          <p:nvPr>
            <p:ph type="sldNum" sz="quarter" idx="11"/>
          </p:nvPr>
        </p:nvSpPr>
        <p:spPr/>
        <p:txBody>
          <a:bodyPr/>
          <a:lstStyle/>
          <a:p>
            <a:fld id="{7E851089-1CD2-49AB-819D-EB7965FD6FD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4D8DE81-6B09-4DE1-ABDF-0C6E971DDDBA}" type="datetimeFigureOut">
              <a:rPr lang="en-US" smtClean="0"/>
              <a:t>3/19/2014</a:t>
            </a:fld>
            <a:endParaRPr lang="en-US"/>
          </a:p>
        </p:txBody>
      </p:sp>
      <p:sp>
        <p:nvSpPr>
          <p:cNvPr id="15" name="Slide Number Placeholder 14"/>
          <p:cNvSpPr>
            <a:spLocks noGrp="1"/>
          </p:cNvSpPr>
          <p:nvPr>
            <p:ph type="sldNum" sz="quarter" idx="11"/>
          </p:nvPr>
        </p:nvSpPr>
        <p:spPr/>
        <p:txBody>
          <a:bodyPr/>
          <a:lstStyle/>
          <a:p>
            <a:fld id="{7E851089-1CD2-49AB-819D-EB7965FD6FD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4D8DE81-6B09-4DE1-ABDF-0C6E971DDDBA}" type="datetimeFigureOut">
              <a:rPr lang="en-US" smtClean="0"/>
              <a:t>3/19/2014</a:t>
            </a:fld>
            <a:endParaRPr lang="en-US"/>
          </a:p>
        </p:txBody>
      </p:sp>
      <p:sp>
        <p:nvSpPr>
          <p:cNvPr id="8" name="Slide Number Placeholder 7"/>
          <p:cNvSpPr>
            <a:spLocks noGrp="1"/>
          </p:cNvSpPr>
          <p:nvPr>
            <p:ph type="sldNum" sz="quarter" idx="11"/>
          </p:nvPr>
        </p:nvSpPr>
        <p:spPr/>
        <p:txBody>
          <a:bodyPr/>
          <a:lstStyle/>
          <a:p>
            <a:fld id="{7E851089-1CD2-49AB-819D-EB7965FD6FD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D8DE81-6B09-4DE1-ABDF-0C6E971DDDBA}" type="datetimeFigureOut">
              <a:rPr lang="en-US" smtClean="0"/>
              <a:t>3/19/2014</a:t>
            </a:fld>
            <a:endParaRPr lang="en-US"/>
          </a:p>
        </p:txBody>
      </p:sp>
      <p:sp>
        <p:nvSpPr>
          <p:cNvPr id="6" name="Slide Number Placeholder 5"/>
          <p:cNvSpPr>
            <a:spLocks noGrp="1"/>
          </p:cNvSpPr>
          <p:nvPr>
            <p:ph type="sldNum" sz="quarter" idx="11"/>
          </p:nvPr>
        </p:nvSpPr>
        <p:spPr/>
        <p:txBody>
          <a:bodyPr/>
          <a:lstStyle/>
          <a:p>
            <a:fld id="{7E851089-1CD2-49AB-819D-EB7965FD6FD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4D8DE81-6B09-4DE1-ABDF-0C6E971DDDBA}" type="datetimeFigureOut">
              <a:rPr lang="en-US" smtClean="0"/>
              <a:t>3/19/2014</a:t>
            </a:fld>
            <a:endParaRPr lang="en-US"/>
          </a:p>
        </p:txBody>
      </p:sp>
      <p:sp>
        <p:nvSpPr>
          <p:cNvPr id="16" name="Slide Number Placeholder 15"/>
          <p:cNvSpPr>
            <a:spLocks noGrp="1"/>
          </p:cNvSpPr>
          <p:nvPr>
            <p:ph type="sldNum" sz="quarter" idx="11"/>
          </p:nvPr>
        </p:nvSpPr>
        <p:spPr/>
        <p:txBody>
          <a:bodyPr/>
          <a:lstStyle/>
          <a:p>
            <a:fld id="{7E851089-1CD2-49AB-819D-EB7965FD6FD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4D8DE81-6B09-4DE1-ABDF-0C6E971DDDBA}" type="datetimeFigureOut">
              <a:rPr lang="en-US" smtClean="0"/>
              <a:t>3/19/2014</a:t>
            </a:fld>
            <a:endParaRPr lang="en-US"/>
          </a:p>
        </p:txBody>
      </p:sp>
      <p:sp>
        <p:nvSpPr>
          <p:cNvPr id="14" name="Slide Number Placeholder 13"/>
          <p:cNvSpPr>
            <a:spLocks noGrp="1"/>
          </p:cNvSpPr>
          <p:nvPr>
            <p:ph type="sldNum" sz="quarter" idx="11"/>
          </p:nvPr>
        </p:nvSpPr>
        <p:spPr/>
        <p:txBody>
          <a:bodyPr/>
          <a:lstStyle/>
          <a:p>
            <a:fld id="{7E851089-1CD2-49AB-819D-EB7965FD6FD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4D8DE81-6B09-4DE1-ABDF-0C6E971DDDBA}" type="datetimeFigureOut">
              <a:rPr lang="en-US" smtClean="0"/>
              <a:t>3/19/2014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E851089-1CD2-49AB-819D-EB7965FD6FD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uact=8&amp;docid=IrmxnW1a9S0KUM&amp;tbnid=HnnWoJl1o0zz4M:&amp;ved=0CAYQjRw&amp;url=http://commons.wikimedia.org/wiki/File:Guatemala_City_(663).jpg&amp;ei=gfghU96AH9C0kQf-xYD4BQ&amp;bvm=bv.62922401,d.eW0&amp;psig=AFQjCNFZHtJK37H-o4pgbYQsp4fWi72k-w&amp;ust=1394821607493621"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lagsoftheworld.co.uk/media/catalog/product/cache/1/image/9df78eab33525d08d6e5fb8d27136e95/g/u/guatem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0100" y="0"/>
            <a:ext cx="7353300" cy="2057400"/>
          </a:xfrm>
        </p:spPr>
        <p:txBody>
          <a:bodyPr/>
          <a:lstStyle/>
          <a:p>
            <a:r>
              <a:rPr lang="en-US" dirty="0" smtClean="0">
                <a:solidFill>
                  <a:schemeClr val="bg1"/>
                </a:solidFill>
              </a:rPr>
              <a:t>Guatemala</a:t>
            </a:r>
            <a:endParaRPr lang="en-US" dirty="0">
              <a:solidFill>
                <a:schemeClr val="bg1"/>
              </a:solidFill>
            </a:endParaRPr>
          </a:p>
        </p:txBody>
      </p:sp>
      <p:sp>
        <p:nvSpPr>
          <p:cNvPr id="3" name="Subtitle 2"/>
          <p:cNvSpPr>
            <a:spLocks noGrp="1"/>
          </p:cNvSpPr>
          <p:nvPr>
            <p:ph type="subTitle" idx="1"/>
          </p:nvPr>
        </p:nvSpPr>
        <p:spPr>
          <a:xfrm>
            <a:off x="2133600" y="5257800"/>
            <a:ext cx="6400800" cy="914400"/>
          </a:xfrm>
        </p:spPr>
        <p:txBody>
          <a:bodyPr>
            <a:normAutofit/>
          </a:bodyPr>
          <a:lstStyle/>
          <a:p>
            <a:r>
              <a:rPr lang="en-US" dirty="0" smtClean="0">
                <a:solidFill>
                  <a:schemeClr val="bg1"/>
                </a:solidFill>
              </a:rPr>
              <a:t>By: Chloe Grace Tritschler</a:t>
            </a:r>
          </a:p>
          <a:p>
            <a:r>
              <a:rPr lang="en-US" dirty="0">
                <a:solidFill>
                  <a:schemeClr val="bg1"/>
                </a:solidFill>
              </a:rPr>
              <a:t> </a:t>
            </a:r>
            <a:r>
              <a:rPr lang="en-US" dirty="0" smtClean="0">
                <a:solidFill>
                  <a:schemeClr val="bg1"/>
                </a:solidFill>
              </a:rPr>
              <a:t>       7</a:t>
            </a:r>
            <a:r>
              <a:rPr lang="en-US" baseline="30000" dirty="0" smtClean="0">
                <a:solidFill>
                  <a:schemeClr val="bg1"/>
                </a:solidFill>
              </a:rPr>
              <a:t>th</a:t>
            </a:r>
            <a:r>
              <a:rPr lang="en-US" dirty="0" smtClean="0">
                <a:solidFill>
                  <a:schemeClr val="bg1"/>
                </a:solidFill>
              </a:rPr>
              <a:t> Period</a:t>
            </a:r>
            <a:endParaRPr lang="en-US" dirty="0">
              <a:solidFill>
                <a:schemeClr val="bg1"/>
              </a:solidFill>
            </a:endParaRPr>
          </a:p>
        </p:txBody>
      </p:sp>
      <p:sp>
        <p:nvSpPr>
          <p:cNvPr id="4" name="TextBox 3"/>
          <p:cNvSpPr txBox="1"/>
          <p:nvPr/>
        </p:nvSpPr>
        <p:spPr>
          <a:xfrm>
            <a:off x="6542314" y="6400800"/>
            <a:ext cx="2590800" cy="369332"/>
          </a:xfrm>
          <a:prstGeom prst="rect">
            <a:avLst/>
          </a:prstGeom>
          <a:noFill/>
        </p:spPr>
        <p:txBody>
          <a:bodyPr wrap="square" rtlCol="0">
            <a:spAutoFit/>
          </a:bodyPr>
          <a:lstStyle/>
          <a:p>
            <a:r>
              <a:rPr lang="en-US" dirty="0" smtClean="0"/>
              <a:t>Map of Guatemala</a:t>
            </a:r>
            <a:endParaRPr lang="en-US" dirty="0"/>
          </a:p>
        </p:txBody>
      </p:sp>
    </p:spTree>
    <p:extLst>
      <p:ext uri="{BB962C8B-B14F-4D97-AF65-F5344CB8AC3E}">
        <p14:creationId xmlns:p14="http://schemas.microsoft.com/office/powerpoint/2010/main" val="791732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0/0d/Alouatta_guari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33399"/>
            <a:ext cx="3862685" cy="57912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381000"/>
            <a:ext cx="6096000" cy="3657599"/>
          </a:xfrm>
        </p:spPr>
        <p:txBody>
          <a:bodyPr/>
          <a:lstStyle/>
          <a:p>
            <a:r>
              <a:rPr lang="en-US" dirty="0" smtClean="0"/>
              <a:t>Modes of Transportation: Chicken buses, cars, bikes, and walking are some modes of transportation.</a:t>
            </a:r>
          </a:p>
          <a:p>
            <a:r>
              <a:rPr lang="en-US" dirty="0" smtClean="0"/>
              <a:t>Strange Laws: One law is only women are allowed to ride on the back of motorcycles because they are less likely to shoot you.</a:t>
            </a:r>
          </a:p>
          <a:p>
            <a:r>
              <a:rPr lang="en-US" dirty="0" smtClean="0"/>
              <a:t>Native Animals: The Howler Monkey is a native animal in Guatemala.</a:t>
            </a:r>
            <a:endParaRPr lang="en-US" dirty="0"/>
          </a:p>
        </p:txBody>
      </p:sp>
      <p:sp>
        <p:nvSpPr>
          <p:cNvPr id="3" name="Title 2"/>
          <p:cNvSpPr>
            <a:spLocks noGrp="1"/>
          </p:cNvSpPr>
          <p:nvPr>
            <p:ph type="title"/>
          </p:nvPr>
        </p:nvSpPr>
        <p:spPr/>
        <p:txBody>
          <a:bodyPr/>
          <a:lstStyle/>
          <a:p>
            <a:r>
              <a:rPr lang="en-US" dirty="0" smtClean="0"/>
              <a:t>Interesting Facts</a:t>
            </a:r>
            <a:endParaRPr lang="en-US" dirty="0"/>
          </a:p>
        </p:txBody>
      </p:sp>
      <p:sp>
        <p:nvSpPr>
          <p:cNvPr id="4" name="TextBox 3"/>
          <p:cNvSpPr txBox="1"/>
          <p:nvPr/>
        </p:nvSpPr>
        <p:spPr>
          <a:xfrm>
            <a:off x="6400800" y="6400800"/>
            <a:ext cx="3276600" cy="369332"/>
          </a:xfrm>
          <a:prstGeom prst="rect">
            <a:avLst/>
          </a:prstGeom>
          <a:noFill/>
        </p:spPr>
        <p:txBody>
          <a:bodyPr wrap="square" rtlCol="0">
            <a:spAutoFit/>
          </a:bodyPr>
          <a:lstStyle/>
          <a:p>
            <a:r>
              <a:rPr lang="en-US" dirty="0" smtClean="0"/>
              <a:t>Howler Monkey</a:t>
            </a:r>
            <a:endParaRPr lang="en-US" dirty="0"/>
          </a:p>
        </p:txBody>
      </p:sp>
    </p:spTree>
    <p:extLst>
      <p:ext uri="{BB962C8B-B14F-4D97-AF65-F5344CB8AC3E}">
        <p14:creationId xmlns:p14="http://schemas.microsoft.com/office/powerpoint/2010/main" val="779355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6096000" cy="3657599"/>
          </a:xfrm>
        </p:spPr>
        <p:txBody>
          <a:bodyPr/>
          <a:lstStyle/>
          <a:p>
            <a:r>
              <a:rPr lang="en-US" dirty="0" smtClean="0"/>
              <a:t>Guatemala is a very unique country that has much to offer. With the Mayan ruins, to it’s native Spanish roots, Guatemala always has much to offer. It may not be the best running country in the world, but it’s always trying to improve.</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4098" name="Picture 2" descr="http://upload.wikimedia.org/wikipedia/commons/4/4f/Guatemala_City_(6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200400"/>
            <a:ext cx="4638675" cy="2895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4600" y="6172200"/>
            <a:ext cx="3352800" cy="381000"/>
          </a:xfrm>
          <a:prstGeom prst="rect">
            <a:avLst/>
          </a:prstGeom>
          <a:noFill/>
        </p:spPr>
        <p:txBody>
          <a:bodyPr wrap="square" rtlCol="0">
            <a:spAutoFit/>
          </a:bodyPr>
          <a:lstStyle/>
          <a:p>
            <a:r>
              <a:rPr lang="en-US" dirty="0" smtClean="0"/>
              <a:t>Guatemala City</a:t>
            </a:r>
            <a:endParaRPr lang="en-US" dirty="0"/>
          </a:p>
        </p:txBody>
      </p:sp>
    </p:spTree>
    <p:extLst>
      <p:ext uri="{BB962C8B-B14F-4D97-AF65-F5344CB8AC3E}">
        <p14:creationId xmlns:p14="http://schemas.microsoft.com/office/powerpoint/2010/main" val="24652494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763000" cy="5410200"/>
          </a:xfrm>
        </p:spPr>
        <p:txBody>
          <a:bodyPr/>
          <a:lstStyle/>
          <a:p>
            <a:r>
              <a:rPr lang="en-US" dirty="0" smtClean="0"/>
              <a:t>Which ancient civilization started here?</a:t>
            </a:r>
          </a:p>
          <a:p>
            <a:endParaRPr lang="en-US" dirty="0" smtClean="0"/>
          </a:p>
          <a:p>
            <a:r>
              <a:rPr lang="en-US" dirty="0" smtClean="0"/>
              <a:t>What is the main religion of Guatemala?</a:t>
            </a:r>
          </a:p>
          <a:p>
            <a:endParaRPr lang="en-US" dirty="0"/>
          </a:p>
          <a:p>
            <a:r>
              <a:rPr lang="en-US" dirty="0" smtClean="0"/>
              <a:t>What is the capital of Guatemala?</a:t>
            </a:r>
          </a:p>
          <a:p>
            <a:endParaRPr lang="en-US" dirty="0"/>
          </a:p>
          <a:p>
            <a:r>
              <a:rPr lang="en-US" dirty="0" smtClean="0"/>
              <a:t>When was Guatemala founded?</a:t>
            </a:r>
          </a:p>
          <a:p>
            <a:endParaRPr lang="en-US" dirty="0"/>
          </a:p>
          <a:p>
            <a:endParaRPr lang="en-US" dirty="0"/>
          </a:p>
          <a:p>
            <a:endParaRPr lang="en-US" dirty="0" smtClean="0"/>
          </a:p>
        </p:txBody>
      </p:sp>
      <p:sp>
        <p:nvSpPr>
          <p:cNvPr id="3" name="Title 2"/>
          <p:cNvSpPr>
            <a:spLocks noGrp="1"/>
          </p:cNvSpPr>
          <p:nvPr>
            <p:ph type="title"/>
          </p:nvPr>
        </p:nvSpPr>
        <p:spPr>
          <a:xfrm>
            <a:off x="533400" y="4953000"/>
            <a:ext cx="7543800" cy="914400"/>
          </a:xfrm>
        </p:spPr>
        <p:txBody>
          <a:bodyPr/>
          <a:lstStyle/>
          <a:p>
            <a:r>
              <a:rPr lang="en-US" dirty="0" smtClean="0"/>
              <a:t>Questions</a:t>
            </a:r>
            <a:endParaRPr lang="en-US" dirty="0"/>
          </a:p>
        </p:txBody>
      </p:sp>
    </p:spTree>
    <p:extLst>
      <p:ext uri="{BB962C8B-B14F-4D97-AF65-F5344CB8AC3E}">
        <p14:creationId xmlns:p14="http://schemas.microsoft.com/office/powerpoint/2010/main" val="8528047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"Guatemala." </a:t>
            </a:r>
            <a:r>
              <a:rPr lang="en-US" i="1" dirty="0">
                <a:effectLst/>
              </a:rPr>
              <a:t>Central Intelligence Agency</a:t>
            </a:r>
            <a:r>
              <a:rPr lang="en-US" dirty="0">
                <a:effectLst/>
              </a:rPr>
              <a:t>. Central Intelligence Agency, </a:t>
            </a:r>
            <a:r>
              <a:rPr lang="en-US" dirty="0" err="1">
                <a:effectLst/>
              </a:rPr>
              <a:t>n.d.</a:t>
            </a:r>
            <a:r>
              <a:rPr lang="en-US" dirty="0">
                <a:effectLst/>
              </a:rPr>
              <a:t> Web. 16 Mar. 2014</a:t>
            </a:r>
            <a:r>
              <a:rPr lang="en-US" dirty="0" smtClean="0">
                <a:effectLst/>
              </a:rPr>
              <a:t>.</a:t>
            </a:r>
          </a:p>
          <a:p>
            <a:r>
              <a:rPr lang="en-US" dirty="0">
                <a:effectLst/>
              </a:rPr>
              <a:t>"Geography." </a:t>
            </a:r>
            <a:r>
              <a:rPr lang="en-US" i="1" dirty="0" err="1">
                <a:effectLst/>
              </a:rPr>
              <a:t>Infoplease</a:t>
            </a:r>
            <a:r>
              <a:rPr lang="en-US" dirty="0">
                <a:effectLst/>
              </a:rPr>
              <a:t>. </a:t>
            </a:r>
            <a:r>
              <a:rPr lang="en-US" dirty="0" err="1">
                <a:effectLst/>
              </a:rPr>
              <a:t>Infoplease</a:t>
            </a:r>
            <a:r>
              <a:rPr lang="en-US" dirty="0">
                <a:effectLst/>
              </a:rPr>
              <a:t>, </a:t>
            </a:r>
            <a:r>
              <a:rPr lang="en-US" dirty="0" err="1">
                <a:effectLst/>
              </a:rPr>
              <a:t>n.d.</a:t>
            </a:r>
            <a:r>
              <a:rPr lang="en-US" dirty="0">
                <a:effectLst/>
              </a:rPr>
              <a:t> Web. 17 Mar. </a:t>
            </a:r>
            <a:r>
              <a:rPr lang="en-US" dirty="0" smtClean="0">
                <a:effectLst/>
              </a:rPr>
              <a:t>2014.</a:t>
            </a:r>
          </a:p>
          <a:p>
            <a:r>
              <a:rPr lang="en-US" dirty="0">
                <a:effectLst/>
              </a:rPr>
              <a:t>"History of Guatemala." </a:t>
            </a:r>
            <a:r>
              <a:rPr lang="en-US" i="1" dirty="0">
                <a:effectLst/>
              </a:rPr>
              <a:t>Princeton University</a:t>
            </a:r>
            <a:r>
              <a:rPr lang="en-US" dirty="0">
                <a:effectLst/>
              </a:rPr>
              <a:t>. </a:t>
            </a:r>
            <a:r>
              <a:rPr lang="en-US" dirty="0" err="1">
                <a:effectLst/>
              </a:rPr>
              <a:t>N.p</a:t>
            </a:r>
            <a:r>
              <a:rPr lang="en-US" dirty="0">
                <a:effectLst/>
              </a:rPr>
              <a:t>., </a:t>
            </a:r>
            <a:r>
              <a:rPr lang="en-US" dirty="0" err="1">
                <a:effectLst/>
              </a:rPr>
              <a:t>n.d.</a:t>
            </a:r>
            <a:r>
              <a:rPr lang="en-US" dirty="0">
                <a:effectLst/>
              </a:rPr>
              <a:t> Web. 18 Mar. 2014</a:t>
            </a:r>
            <a:r>
              <a:rPr lang="en-US" dirty="0" smtClean="0">
                <a:effectLst/>
              </a:rPr>
              <a:t>.</a:t>
            </a:r>
          </a:p>
          <a:p>
            <a:r>
              <a:rPr lang="en-US" dirty="0">
                <a:effectLst/>
              </a:rPr>
              <a:t>"10 Top Tourist Attractions in Guatemala." </a:t>
            </a:r>
            <a:r>
              <a:rPr lang="en-US" i="1" dirty="0" err="1">
                <a:effectLst/>
              </a:rPr>
              <a:t>Touropia</a:t>
            </a:r>
            <a:r>
              <a:rPr lang="en-US" dirty="0">
                <a:effectLst/>
              </a:rPr>
              <a:t>. </a:t>
            </a:r>
            <a:r>
              <a:rPr lang="en-US" dirty="0" err="1">
                <a:effectLst/>
              </a:rPr>
              <a:t>N.p</a:t>
            </a:r>
            <a:r>
              <a:rPr lang="en-US" dirty="0">
                <a:effectLst/>
              </a:rPr>
              <a:t>., </a:t>
            </a:r>
            <a:r>
              <a:rPr lang="en-US" dirty="0" err="1">
                <a:effectLst/>
              </a:rPr>
              <a:t>n.d.</a:t>
            </a:r>
            <a:r>
              <a:rPr lang="en-US" dirty="0">
                <a:effectLst/>
              </a:rPr>
              <a:t> Web. 18 Mar. 2014.</a:t>
            </a:r>
            <a:endParaRPr lang="en-US" dirty="0"/>
          </a:p>
        </p:txBody>
      </p:sp>
      <p:sp>
        <p:nvSpPr>
          <p:cNvPr id="3" name="Title 2"/>
          <p:cNvSpPr>
            <a:spLocks noGrp="1"/>
          </p:cNvSpPr>
          <p:nvPr>
            <p:ph type="title"/>
          </p:nvPr>
        </p:nvSpPr>
        <p:spPr/>
        <p:txBody>
          <a:bodyPr/>
          <a:lstStyle/>
          <a:p>
            <a:r>
              <a:rPr lang="en-US" dirty="0" smtClean="0"/>
              <a:t>Bibliography  </a:t>
            </a:r>
            <a:endParaRPr lang="en-US" dirty="0"/>
          </a:p>
        </p:txBody>
      </p:sp>
    </p:spTree>
    <p:extLst>
      <p:ext uri="{BB962C8B-B14F-4D97-AF65-F5344CB8AC3E}">
        <p14:creationId xmlns:p14="http://schemas.microsoft.com/office/powerpoint/2010/main" val="9342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6096000" cy="3657599"/>
          </a:xfrm>
        </p:spPr>
        <p:txBody>
          <a:bodyPr/>
          <a:lstStyle/>
          <a:p>
            <a:r>
              <a:rPr lang="en-US" dirty="0" smtClean="0"/>
              <a:t>Country: Guatemala</a:t>
            </a:r>
          </a:p>
          <a:p>
            <a:r>
              <a:rPr lang="en-US" dirty="0" smtClean="0"/>
              <a:t>Capital: Guatemala City</a:t>
            </a:r>
          </a:p>
          <a:p>
            <a:r>
              <a:rPr lang="en-US" dirty="0" smtClean="0"/>
              <a:t>Major Languages</a:t>
            </a:r>
            <a:r>
              <a:rPr lang="en-US" dirty="0"/>
              <a:t>: Spanish(60%), Amerindian </a:t>
            </a:r>
            <a:r>
              <a:rPr lang="en-US" dirty="0" smtClean="0"/>
              <a:t>languages(40%)</a:t>
            </a:r>
          </a:p>
          <a:p>
            <a:r>
              <a:rPr lang="en-US" dirty="0" smtClean="0"/>
              <a:t>Continent: North America</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1026" name="Picture 2" descr="http://www.ezilon.com/maps/images/centralamerica/Guatemala-physical-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364520"/>
            <a:ext cx="4375439" cy="4074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6477000"/>
            <a:ext cx="3276600" cy="381000"/>
          </a:xfrm>
          <a:prstGeom prst="rect">
            <a:avLst/>
          </a:prstGeom>
          <a:noFill/>
        </p:spPr>
        <p:txBody>
          <a:bodyPr wrap="square" rtlCol="0">
            <a:spAutoFit/>
          </a:bodyPr>
          <a:lstStyle/>
          <a:p>
            <a:r>
              <a:rPr lang="en-US" dirty="0" smtClean="0"/>
              <a:t>Physical Map of Guatemala</a:t>
            </a:r>
            <a:endParaRPr lang="en-US" dirty="0"/>
          </a:p>
        </p:txBody>
      </p:sp>
    </p:spTree>
    <p:extLst>
      <p:ext uri="{BB962C8B-B14F-4D97-AF65-F5344CB8AC3E}">
        <p14:creationId xmlns:p14="http://schemas.microsoft.com/office/powerpoint/2010/main" val="3969862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e/e7/Tikal_mayan_ruins_2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500" y="2971800"/>
            <a:ext cx="6161244" cy="355191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28600"/>
            <a:ext cx="5867400" cy="4571999"/>
          </a:xfrm>
        </p:spPr>
        <p:txBody>
          <a:bodyPr>
            <a:normAutofit fontScale="92500"/>
          </a:bodyPr>
          <a:lstStyle/>
          <a:p>
            <a:r>
              <a:rPr lang="en-US" dirty="0" smtClean="0"/>
              <a:t>Guatemala’s first settlers appeared in 12,000 BC. These were known as the Mayans.  This group ruled for about 2000 years.</a:t>
            </a:r>
          </a:p>
          <a:p>
            <a:r>
              <a:rPr lang="en-US" dirty="0" smtClean="0"/>
              <a:t>It was a Spanish colony for 300 after it was </a:t>
            </a:r>
            <a:r>
              <a:rPr lang="en-US" dirty="0"/>
              <a:t>conquered by Pedro de </a:t>
            </a:r>
            <a:r>
              <a:rPr lang="en-US" dirty="0" smtClean="0"/>
              <a:t>Alvarado. At this time the Mayan civilization was over.</a:t>
            </a:r>
          </a:p>
          <a:p>
            <a:r>
              <a:rPr lang="en-US" dirty="0" smtClean="0"/>
              <a:t>It eventually gained its independence from Spain on September 15, 1821. </a:t>
            </a:r>
          </a:p>
          <a:p>
            <a:r>
              <a:rPr lang="en-US" dirty="0" smtClean="0"/>
              <a:t>It had a dictator in </a:t>
            </a:r>
            <a:r>
              <a:rPr lang="en-US" dirty="0"/>
              <a:t>1898 named Manuel Estrada </a:t>
            </a:r>
            <a:r>
              <a:rPr lang="en-US" dirty="0" smtClean="0"/>
              <a:t>Cabrera. He lasted until 1920. He was overthrown</a:t>
            </a:r>
          </a:p>
          <a:p>
            <a:r>
              <a:rPr lang="en-US" dirty="0" smtClean="0"/>
              <a:t>Guatemala had a guerrilla war that lasted 36 years.</a:t>
            </a:r>
          </a:p>
          <a:p>
            <a:r>
              <a:rPr lang="en-US" dirty="0" smtClean="0"/>
              <a:t>A peace treaty was signed in 1996 ending the war.</a:t>
            </a:r>
            <a:endParaRPr lang="en-US" dirty="0"/>
          </a:p>
        </p:txBody>
      </p:sp>
      <p:sp>
        <p:nvSpPr>
          <p:cNvPr id="3" name="Title 2"/>
          <p:cNvSpPr>
            <a:spLocks noGrp="1"/>
          </p:cNvSpPr>
          <p:nvPr>
            <p:ph type="title"/>
          </p:nvPr>
        </p:nvSpPr>
        <p:spPr/>
        <p:txBody>
          <a:bodyPr/>
          <a:lstStyle/>
          <a:p>
            <a:r>
              <a:rPr lang="en-US" dirty="0" smtClean="0"/>
              <a:t>History</a:t>
            </a:r>
            <a:endParaRPr lang="en-US" dirty="0"/>
          </a:p>
        </p:txBody>
      </p:sp>
      <p:sp>
        <p:nvSpPr>
          <p:cNvPr id="4" name="TextBox 3"/>
          <p:cNvSpPr txBox="1"/>
          <p:nvPr/>
        </p:nvSpPr>
        <p:spPr>
          <a:xfrm>
            <a:off x="6324600" y="6465332"/>
            <a:ext cx="2710544" cy="369332"/>
          </a:xfrm>
          <a:prstGeom prst="rect">
            <a:avLst/>
          </a:prstGeom>
          <a:noFill/>
        </p:spPr>
        <p:txBody>
          <a:bodyPr wrap="square" rtlCol="0">
            <a:spAutoFit/>
          </a:bodyPr>
          <a:lstStyle/>
          <a:p>
            <a:r>
              <a:rPr lang="en-US" dirty="0" smtClean="0"/>
              <a:t>Tikal, Guatemala</a:t>
            </a:r>
            <a:endParaRPr lang="en-US" dirty="0"/>
          </a:p>
        </p:txBody>
      </p:sp>
    </p:spTree>
    <p:extLst>
      <p:ext uri="{BB962C8B-B14F-4D97-AF65-F5344CB8AC3E}">
        <p14:creationId xmlns:p14="http://schemas.microsoft.com/office/powerpoint/2010/main" val="24549684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4/4f/Guatemala_City_(66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328" y="3726918"/>
            <a:ext cx="4691743" cy="29310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mages.travelpod.com/users/lindseyhehman/1.1261138968.monterr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
            <a:ext cx="4234543" cy="317975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52400" y="152400"/>
            <a:ext cx="6858000" cy="4190999"/>
          </a:xfrm>
        </p:spPr>
        <p:txBody>
          <a:bodyPr>
            <a:normAutofit/>
          </a:bodyPr>
          <a:lstStyle/>
          <a:p>
            <a:r>
              <a:rPr lang="en-US" u="sng" dirty="0" smtClean="0"/>
              <a:t>Major Landforms</a:t>
            </a:r>
            <a:r>
              <a:rPr lang="en-US" dirty="0" smtClean="0"/>
              <a:t>: Guatemala has many </a:t>
            </a:r>
            <a:r>
              <a:rPr lang="en-US" dirty="0"/>
              <a:t>landforms including </a:t>
            </a:r>
            <a:r>
              <a:rPr lang="en-US" dirty="0" err="1"/>
              <a:t>Lago</a:t>
            </a:r>
            <a:r>
              <a:rPr lang="en-US" dirty="0"/>
              <a:t> de Atitlan, </a:t>
            </a:r>
            <a:r>
              <a:rPr lang="en-US" dirty="0" err="1" smtClean="0"/>
              <a:t>Monterrico</a:t>
            </a:r>
            <a:r>
              <a:rPr lang="en-US" dirty="0"/>
              <a:t>, and </a:t>
            </a:r>
            <a:r>
              <a:rPr lang="en-US" dirty="0" err="1"/>
              <a:t>Volcan</a:t>
            </a:r>
            <a:r>
              <a:rPr lang="en-US" dirty="0"/>
              <a:t> </a:t>
            </a:r>
            <a:r>
              <a:rPr lang="en-US" dirty="0" err="1" smtClean="0"/>
              <a:t>Pacaya</a:t>
            </a:r>
            <a:r>
              <a:rPr lang="en-US" dirty="0"/>
              <a:t>. </a:t>
            </a:r>
            <a:r>
              <a:rPr lang="en-US" dirty="0" err="1"/>
              <a:t>Lago</a:t>
            </a:r>
            <a:r>
              <a:rPr lang="en-US" dirty="0"/>
              <a:t> de </a:t>
            </a:r>
            <a:r>
              <a:rPr lang="en-US" dirty="0" smtClean="0"/>
              <a:t>Atitlan is a lake that has </a:t>
            </a:r>
            <a:r>
              <a:rPr lang="en-US" dirty="0" err="1" smtClean="0"/>
              <a:t>cystal</a:t>
            </a:r>
            <a:r>
              <a:rPr lang="en-US" dirty="0" smtClean="0"/>
              <a:t> clear water and Mayan remains. </a:t>
            </a:r>
          </a:p>
          <a:p>
            <a:r>
              <a:rPr lang="en-US" u="sng" dirty="0" smtClean="0"/>
              <a:t>Major Landmarks</a:t>
            </a:r>
            <a:r>
              <a:rPr lang="en-US" dirty="0" smtClean="0"/>
              <a:t>:  Tikal is one of the most recognized places on Earth. It’s an ancient Mayan city used for sacrificial rituals.</a:t>
            </a:r>
          </a:p>
          <a:p>
            <a:r>
              <a:rPr lang="en-US" u="sng" dirty="0" smtClean="0"/>
              <a:t>Major Bodies of Water</a:t>
            </a:r>
            <a:r>
              <a:rPr lang="en-US" dirty="0"/>
              <a:t>: </a:t>
            </a:r>
            <a:r>
              <a:rPr lang="en-US" dirty="0" err="1" smtClean="0"/>
              <a:t>Monterrico</a:t>
            </a:r>
            <a:r>
              <a:rPr lang="en-US" dirty="0" smtClean="0"/>
              <a:t> is one body of water. It has black sand and a little volcanic activity.</a:t>
            </a:r>
          </a:p>
          <a:p>
            <a:r>
              <a:rPr lang="en-US" u="sng" dirty="0" smtClean="0"/>
              <a:t>Major </a:t>
            </a:r>
            <a:r>
              <a:rPr lang="en-US" u="sng" dirty="0" err="1" smtClean="0"/>
              <a:t>Citites</a:t>
            </a:r>
            <a:r>
              <a:rPr lang="en-US" dirty="0" smtClean="0"/>
              <a:t>: Guatemala City, </a:t>
            </a:r>
            <a:r>
              <a:rPr lang="en-US" dirty="0" err="1" smtClean="0"/>
              <a:t>Huehuetenago</a:t>
            </a:r>
            <a:r>
              <a:rPr lang="en-US" dirty="0" smtClean="0"/>
              <a:t>, and Santa Cruz del Quiche are some of the major cities.</a:t>
            </a:r>
            <a:endParaRPr lang="en-US" dirty="0"/>
          </a:p>
        </p:txBody>
      </p:sp>
      <p:sp>
        <p:nvSpPr>
          <p:cNvPr id="3" name="Title 2"/>
          <p:cNvSpPr>
            <a:spLocks noGrp="1"/>
          </p:cNvSpPr>
          <p:nvPr>
            <p:ph type="title"/>
          </p:nvPr>
        </p:nvSpPr>
        <p:spPr/>
        <p:txBody>
          <a:bodyPr/>
          <a:lstStyle/>
          <a:p>
            <a:r>
              <a:rPr lang="en-US" dirty="0" smtClean="0"/>
              <a:t>Geography</a:t>
            </a:r>
            <a:endParaRPr lang="en-US" dirty="0"/>
          </a:p>
        </p:txBody>
      </p:sp>
      <p:sp>
        <p:nvSpPr>
          <p:cNvPr id="6" name="TextBox 5"/>
          <p:cNvSpPr txBox="1"/>
          <p:nvPr/>
        </p:nvSpPr>
        <p:spPr>
          <a:xfrm>
            <a:off x="7249886" y="3015734"/>
            <a:ext cx="3352800" cy="369332"/>
          </a:xfrm>
          <a:prstGeom prst="rect">
            <a:avLst/>
          </a:prstGeom>
          <a:noFill/>
        </p:spPr>
        <p:txBody>
          <a:bodyPr wrap="square" rtlCol="0">
            <a:spAutoFit/>
          </a:bodyPr>
          <a:lstStyle/>
          <a:p>
            <a:r>
              <a:rPr lang="en-US" dirty="0" err="1" smtClean="0"/>
              <a:t>Monterrico</a:t>
            </a:r>
            <a:endParaRPr lang="en-US" dirty="0"/>
          </a:p>
        </p:txBody>
      </p:sp>
      <p:sp>
        <p:nvSpPr>
          <p:cNvPr id="4" name="TextBox 3"/>
          <p:cNvSpPr txBox="1"/>
          <p:nvPr/>
        </p:nvSpPr>
        <p:spPr>
          <a:xfrm>
            <a:off x="6743700" y="3726918"/>
            <a:ext cx="3048000" cy="369332"/>
          </a:xfrm>
          <a:prstGeom prst="rect">
            <a:avLst/>
          </a:prstGeom>
          <a:noFill/>
        </p:spPr>
        <p:txBody>
          <a:bodyPr wrap="square" rtlCol="0">
            <a:spAutoFit/>
          </a:bodyPr>
          <a:lstStyle/>
          <a:p>
            <a:r>
              <a:rPr lang="en-US" dirty="0" smtClean="0"/>
              <a:t>Guatemala City</a:t>
            </a:r>
            <a:endParaRPr lang="en-US" dirty="0"/>
          </a:p>
        </p:txBody>
      </p:sp>
    </p:spTree>
    <p:extLst>
      <p:ext uri="{BB962C8B-B14F-4D97-AF65-F5344CB8AC3E}">
        <p14:creationId xmlns:p14="http://schemas.microsoft.com/office/powerpoint/2010/main" val="8474517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randombar(horizontal)">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maangchi.com/wp-content/uploads/2009/12/chicken-and-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21379"/>
            <a:ext cx="56388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600" y="152400"/>
            <a:ext cx="7467600" cy="4876800"/>
          </a:xfrm>
        </p:spPr>
        <p:txBody>
          <a:bodyPr>
            <a:normAutofit/>
          </a:bodyPr>
          <a:lstStyle/>
          <a:p>
            <a:r>
              <a:rPr lang="en-US" dirty="0" smtClean="0"/>
              <a:t>Guatemala has a constitutional demographic republic.</a:t>
            </a:r>
          </a:p>
          <a:p>
            <a:r>
              <a:rPr lang="en-US" dirty="0" smtClean="0"/>
              <a:t>Their clothing consists of loose shirts with either loose pants or a blowy skirt. They also wear dresses.  Men usually wear a loose shirt with loose pants. The patterns are bright and geometric.</a:t>
            </a:r>
          </a:p>
          <a:p>
            <a:r>
              <a:rPr lang="en-US" dirty="0" smtClean="0"/>
              <a:t>Guatemala doesn’t have many holidays, but they have Easter, Christmas, and New Year’s Day. They have their own Independence Day which falls on September 15.</a:t>
            </a:r>
          </a:p>
          <a:p>
            <a:r>
              <a:rPr lang="en-US" dirty="0" smtClean="0"/>
              <a:t>Guatemalans eat Mexican inspired foods such as guacamole, rice, and refried beans. But they do have an original dish called </a:t>
            </a:r>
            <a:r>
              <a:rPr lang="en-US" dirty="0" err="1" smtClean="0"/>
              <a:t>Maangchi</a:t>
            </a:r>
            <a:r>
              <a:rPr lang="en-US" dirty="0" smtClean="0"/>
              <a:t> Kim. It includes chicken with an original sauce, rice, refried beans, and an assortment of vegetables. </a:t>
            </a:r>
          </a:p>
          <a:p>
            <a:endParaRPr lang="en-US" dirty="0" smtClean="0"/>
          </a:p>
          <a:p>
            <a:endParaRPr lang="en-US" dirty="0"/>
          </a:p>
        </p:txBody>
      </p:sp>
      <p:sp>
        <p:nvSpPr>
          <p:cNvPr id="3" name="Title 2"/>
          <p:cNvSpPr>
            <a:spLocks noGrp="1"/>
          </p:cNvSpPr>
          <p:nvPr>
            <p:ph type="title"/>
          </p:nvPr>
        </p:nvSpPr>
        <p:spPr/>
        <p:txBody>
          <a:bodyPr/>
          <a:lstStyle/>
          <a:p>
            <a:r>
              <a:rPr lang="en-US" dirty="0" smtClean="0"/>
              <a:t>Culture</a:t>
            </a:r>
            <a:endParaRPr lang="en-US" dirty="0"/>
          </a:p>
        </p:txBody>
      </p:sp>
      <p:sp>
        <p:nvSpPr>
          <p:cNvPr id="4" name="TextBox 3"/>
          <p:cNvSpPr txBox="1"/>
          <p:nvPr/>
        </p:nvSpPr>
        <p:spPr>
          <a:xfrm>
            <a:off x="6063343" y="6477000"/>
            <a:ext cx="2895600" cy="381000"/>
          </a:xfrm>
          <a:prstGeom prst="rect">
            <a:avLst/>
          </a:prstGeom>
          <a:noFill/>
        </p:spPr>
        <p:txBody>
          <a:bodyPr wrap="square" rtlCol="0">
            <a:spAutoFit/>
          </a:bodyPr>
          <a:lstStyle/>
          <a:p>
            <a:r>
              <a:rPr lang="en-US" dirty="0" err="1" smtClean="0"/>
              <a:t>Maangchi</a:t>
            </a:r>
            <a:r>
              <a:rPr lang="en-US" dirty="0" smtClean="0"/>
              <a:t> Kim</a:t>
            </a:r>
            <a:endParaRPr lang="en-US" dirty="0"/>
          </a:p>
        </p:txBody>
      </p:sp>
    </p:spTree>
    <p:extLst>
      <p:ext uri="{BB962C8B-B14F-4D97-AF65-F5344CB8AC3E}">
        <p14:creationId xmlns:p14="http://schemas.microsoft.com/office/powerpoint/2010/main" val="1147413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telegraph.co.uk/multimedia/archive/01251/guatemala-cross_125128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
            <a:ext cx="4381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yan-treasures.com/MI-100L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57600"/>
            <a:ext cx="3943350" cy="31059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457200"/>
            <a:ext cx="6629400" cy="4114799"/>
          </a:xfrm>
        </p:spPr>
        <p:txBody>
          <a:bodyPr/>
          <a:lstStyle/>
          <a:p>
            <a:r>
              <a:rPr lang="en-US" dirty="0" smtClean="0"/>
              <a:t>Guatemalan music includes influences from the Mayans and Mexicans. They use many different musical instruments including the guitar, bongos, maracas, and the national musical instrument being the marimba. It is a lot like a xylophone. </a:t>
            </a:r>
          </a:p>
          <a:p>
            <a:r>
              <a:rPr lang="en-US" dirty="0" smtClean="0"/>
              <a:t>In Guatemala, most people are Roman Catholic with that being 50%-60% of the population. Next is Protestant with 40%, and indigenous Mayan faith being last with 1%.</a:t>
            </a:r>
          </a:p>
          <a:p>
            <a:endParaRPr lang="en-US" dirty="0"/>
          </a:p>
        </p:txBody>
      </p:sp>
      <p:sp>
        <p:nvSpPr>
          <p:cNvPr id="3" name="Title 2"/>
          <p:cNvSpPr>
            <a:spLocks noGrp="1"/>
          </p:cNvSpPr>
          <p:nvPr>
            <p:ph type="title"/>
          </p:nvPr>
        </p:nvSpPr>
        <p:spPr/>
        <p:txBody>
          <a:bodyPr/>
          <a:lstStyle/>
          <a:p>
            <a:r>
              <a:rPr lang="en-US" dirty="0" smtClean="0"/>
              <a:t>Culture</a:t>
            </a:r>
            <a:endParaRPr lang="en-US" dirty="0"/>
          </a:p>
        </p:txBody>
      </p:sp>
      <p:sp>
        <p:nvSpPr>
          <p:cNvPr id="4" name="TextBox 3"/>
          <p:cNvSpPr txBox="1"/>
          <p:nvPr/>
        </p:nvSpPr>
        <p:spPr>
          <a:xfrm>
            <a:off x="6248400" y="6248400"/>
            <a:ext cx="3048000" cy="369332"/>
          </a:xfrm>
          <a:prstGeom prst="rect">
            <a:avLst/>
          </a:prstGeom>
          <a:noFill/>
        </p:spPr>
        <p:txBody>
          <a:bodyPr wrap="square" rtlCol="0">
            <a:spAutoFit/>
          </a:bodyPr>
          <a:lstStyle/>
          <a:p>
            <a:r>
              <a:rPr lang="en-US" dirty="0" smtClean="0">
                <a:solidFill>
                  <a:schemeClr val="bg1">
                    <a:lumMod val="95000"/>
                    <a:lumOff val="5000"/>
                  </a:schemeClr>
                </a:solidFill>
              </a:rPr>
              <a:t>Marimba</a:t>
            </a:r>
            <a:endParaRPr lang="en-US" dirty="0">
              <a:solidFill>
                <a:schemeClr val="bg1">
                  <a:lumMod val="95000"/>
                  <a:lumOff val="5000"/>
                </a:schemeClr>
              </a:solidFill>
            </a:endParaRPr>
          </a:p>
        </p:txBody>
      </p:sp>
      <p:sp>
        <p:nvSpPr>
          <p:cNvPr id="5" name="TextBox 4"/>
          <p:cNvSpPr txBox="1"/>
          <p:nvPr/>
        </p:nvSpPr>
        <p:spPr>
          <a:xfrm>
            <a:off x="3356882" y="163286"/>
            <a:ext cx="3633107" cy="369332"/>
          </a:xfrm>
          <a:prstGeom prst="rect">
            <a:avLst/>
          </a:prstGeom>
          <a:noFill/>
        </p:spPr>
        <p:txBody>
          <a:bodyPr wrap="square" rtlCol="0">
            <a:spAutoFit/>
          </a:bodyPr>
          <a:lstStyle/>
          <a:p>
            <a:r>
              <a:rPr lang="en-US" dirty="0" smtClean="0">
                <a:solidFill>
                  <a:srgbClr val="FF0000"/>
                </a:solidFill>
              </a:rPr>
              <a:t>A cross in Guatemala</a:t>
            </a:r>
            <a:r>
              <a:rPr lang="en-US" dirty="0" smtClean="0"/>
              <a:t>.</a:t>
            </a:r>
            <a:endParaRPr lang="en-US" dirty="0"/>
          </a:p>
        </p:txBody>
      </p:sp>
    </p:spTree>
    <p:extLst>
      <p:ext uri="{BB962C8B-B14F-4D97-AF65-F5344CB8AC3E}">
        <p14:creationId xmlns:p14="http://schemas.microsoft.com/office/powerpoint/2010/main" val="36044179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6" dur="1000" fill="hold"/>
                                        <p:tgtEl>
                                          <p:spTgt spid="102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reasuremountainmining.com/catalog/images/EB0612SKUT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381000"/>
            <a:ext cx="348615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228600"/>
            <a:ext cx="6858000" cy="4267199"/>
          </a:xfrm>
        </p:spPr>
        <p:txBody>
          <a:bodyPr>
            <a:normAutofit fontScale="92500"/>
          </a:bodyPr>
          <a:lstStyle/>
          <a:p>
            <a:r>
              <a:rPr lang="en-US" dirty="0" smtClean="0"/>
              <a:t>Natural Resources: Some natural resources include </a:t>
            </a:r>
            <a:r>
              <a:rPr lang="en-US" dirty="0">
                <a:effectLst/>
              </a:rPr>
              <a:t>petroleum, nickel, rare woods, fish</a:t>
            </a:r>
            <a:r>
              <a:rPr lang="en-US" dirty="0" smtClean="0">
                <a:effectLst/>
              </a:rPr>
              <a:t>, and hydropower. </a:t>
            </a:r>
          </a:p>
          <a:p>
            <a:r>
              <a:rPr lang="en-US" dirty="0" smtClean="0">
                <a:effectLst/>
              </a:rPr>
              <a:t>Manufacturing Areas: Guatemala City is usually considered the manufacturing capital, as well as the real capital.</a:t>
            </a:r>
          </a:p>
          <a:p>
            <a:r>
              <a:rPr lang="en-US" dirty="0" smtClean="0">
                <a:effectLst/>
              </a:rPr>
              <a:t>Land Use: The northern part of Guatemala, near the border of Mexico is usually where most farming takes place. </a:t>
            </a:r>
          </a:p>
          <a:p>
            <a:r>
              <a:rPr lang="en-US" dirty="0" smtClean="0">
                <a:effectLst/>
              </a:rPr>
              <a:t>Major Occupations: Most Guatemalans are in services. It’s the most reliable occupation. This is at 48%. Then agriculture with 38% and industry with 14%</a:t>
            </a:r>
          </a:p>
          <a:p>
            <a:r>
              <a:rPr lang="en-US" dirty="0" smtClean="0">
                <a:effectLst/>
              </a:rPr>
              <a:t>Currency: The currency of Guatemala is the Guatemalan Quetzal.      </a:t>
            </a:r>
            <a:endParaRPr lang="en-US" dirty="0"/>
          </a:p>
        </p:txBody>
      </p:sp>
      <p:sp>
        <p:nvSpPr>
          <p:cNvPr id="3" name="Title 2"/>
          <p:cNvSpPr>
            <a:spLocks noGrp="1"/>
          </p:cNvSpPr>
          <p:nvPr>
            <p:ph type="title"/>
          </p:nvPr>
        </p:nvSpPr>
        <p:spPr/>
        <p:txBody>
          <a:bodyPr/>
          <a:lstStyle/>
          <a:p>
            <a:r>
              <a:rPr lang="en-US" dirty="0" smtClean="0"/>
              <a:t>Economy</a:t>
            </a:r>
            <a:endParaRPr lang="en-US" dirty="0"/>
          </a:p>
        </p:txBody>
      </p:sp>
      <p:pic>
        <p:nvPicPr>
          <p:cNvPr id="2050" name="Picture 2" descr="http://0.tqn.com/d/coins/1/0/F/3/-/-/Guatemala_money_co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19600"/>
            <a:ext cx="5337175" cy="2166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6217161"/>
            <a:ext cx="3657600" cy="369332"/>
          </a:xfrm>
          <a:prstGeom prst="rect">
            <a:avLst/>
          </a:prstGeom>
          <a:noFill/>
        </p:spPr>
        <p:txBody>
          <a:bodyPr wrap="square" rtlCol="0">
            <a:spAutoFit/>
          </a:bodyPr>
          <a:lstStyle/>
          <a:p>
            <a:r>
              <a:rPr lang="en-US" dirty="0" smtClean="0">
                <a:solidFill>
                  <a:schemeClr val="bg1"/>
                </a:solidFill>
              </a:rPr>
              <a:t>Guatemalan Quetzal</a:t>
            </a:r>
            <a:endParaRPr lang="en-US" dirty="0">
              <a:solidFill>
                <a:schemeClr val="bg1"/>
              </a:solidFill>
            </a:endParaRPr>
          </a:p>
        </p:txBody>
      </p:sp>
      <p:sp>
        <p:nvSpPr>
          <p:cNvPr id="5" name="TextBox 4"/>
          <p:cNvSpPr txBox="1"/>
          <p:nvPr/>
        </p:nvSpPr>
        <p:spPr>
          <a:xfrm>
            <a:off x="7010400" y="3213463"/>
            <a:ext cx="2819400" cy="369332"/>
          </a:xfrm>
          <a:prstGeom prst="rect">
            <a:avLst/>
          </a:prstGeom>
          <a:noFill/>
        </p:spPr>
        <p:txBody>
          <a:bodyPr wrap="square" rtlCol="0">
            <a:spAutoFit/>
          </a:bodyPr>
          <a:lstStyle/>
          <a:p>
            <a:r>
              <a:rPr lang="en-US" dirty="0" smtClean="0"/>
              <a:t>Nickel</a:t>
            </a:r>
            <a:endParaRPr lang="en-US" dirty="0"/>
          </a:p>
        </p:txBody>
      </p:sp>
    </p:spTree>
    <p:extLst>
      <p:ext uri="{BB962C8B-B14F-4D97-AF65-F5344CB8AC3E}">
        <p14:creationId xmlns:p14="http://schemas.microsoft.com/office/powerpoint/2010/main" val="8449373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ldheritage.routes.travel/wp-content/uploads/2013/05/tropical-rainforests-of-sumat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76600"/>
            <a:ext cx="5146650" cy="342252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381000"/>
            <a:ext cx="6096000" cy="3657599"/>
          </a:xfrm>
        </p:spPr>
        <p:txBody>
          <a:bodyPr/>
          <a:lstStyle/>
          <a:p>
            <a:r>
              <a:rPr lang="en-US" dirty="0" smtClean="0"/>
              <a:t>The climate of Guatemala is tropical. It gets cooler in the highlands, but for the lowlands, it usually stays hot and humid.</a:t>
            </a:r>
          </a:p>
          <a:p>
            <a:r>
              <a:rPr lang="en-US" dirty="0" smtClean="0"/>
              <a:t>Average Yearly Rainfall: It ranges to 200 inches in the South and 70 inches in the North.</a:t>
            </a:r>
          </a:p>
          <a:p>
            <a:r>
              <a:rPr lang="en-US" dirty="0" smtClean="0"/>
              <a:t>Average Yearly Temperature: The average temperature is 20 degrees Celsius. </a:t>
            </a:r>
          </a:p>
          <a:p>
            <a:endParaRPr lang="en-US" dirty="0"/>
          </a:p>
        </p:txBody>
      </p:sp>
      <p:sp>
        <p:nvSpPr>
          <p:cNvPr id="3" name="Title 2"/>
          <p:cNvSpPr>
            <a:spLocks noGrp="1"/>
          </p:cNvSpPr>
          <p:nvPr>
            <p:ph type="title"/>
          </p:nvPr>
        </p:nvSpPr>
        <p:spPr/>
        <p:txBody>
          <a:bodyPr/>
          <a:lstStyle/>
          <a:p>
            <a:r>
              <a:rPr lang="en-US" dirty="0" smtClean="0"/>
              <a:t>Climate</a:t>
            </a:r>
            <a:endParaRPr lang="en-US" dirty="0"/>
          </a:p>
        </p:txBody>
      </p:sp>
      <p:sp>
        <p:nvSpPr>
          <p:cNvPr id="4" name="TextBox 3"/>
          <p:cNvSpPr txBox="1"/>
          <p:nvPr/>
        </p:nvSpPr>
        <p:spPr>
          <a:xfrm>
            <a:off x="6477000" y="2514600"/>
            <a:ext cx="3124200" cy="646331"/>
          </a:xfrm>
          <a:prstGeom prst="rect">
            <a:avLst/>
          </a:prstGeom>
          <a:noFill/>
        </p:spPr>
        <p:txBody>
          <a:bodyPr wrap="square" rtlCol="0">
            <a:spAutoFit/>
          </a:bodyPr>
          <a:lstStyle/>
          <a:p>
            <a:r>
              <a:rPr lang="en-US" dirty="0" smtClean="0"/>
              <a:t>A tropical rainforest in Guatemala</a:t>
            </a:r>
            <a:endParaRPr lang="en-US" dirty="0"/>
          </a:p>
        </p:txBody>
      </p:sp>
    </p:spTree>
    <p:extLst>
      <p:ext uri="{BB962C8B-B14F-4D97-AF65-F5344CB8AC3E}">
        <p14:creationId xmlns:p14="http://schemas.microsoft.com/office/powerpoint/2010/main" val="3098736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dn.roughguides.com/wp-content/uploads/2012/06/42-27247725-6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265" y="3581400"/>
            <a:ext cx="4969329"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6200" y="247649"/>
            <a:ext cx="6781800" cy="4419600"/>
          </a:xfrm>
        </p:spPr>
        <p:txBody>
          <a:bodyPr>
            <a:normAutofit/>
          </a:bodyPr>
          <a:lstStyle/>
          <a:p>
            <a:r>
              <a:rPr lang="en-US" dirty="0" smtClean="0"/>
              <a:t>Population: 15.08 Million</a:t>
            </a:r>
          </a:p>
          <a:p>
            <a:r>
              <a:rPr lang="en-US" dirty="0" smtClean="0"/>
              <a:t>History of Flag: The blue stripes represent the two oceans that surround Guatemala, the Atlantic Ocean and the Pacific Ocean. The white stripe down the middle represents purity. In the middle is the coat of arms. Guatemala used the Central America flag until Spain decided to put red and yellow into it. After that, Guatemala adapted their own flag.</a:t>
            </a:r>
          </a:p>
          <a:p>
            <a:r>
              <a:rPr lang="en-US" dirty="0" smtClean="0"/>
              <a:t>Travel Tips: Bring snacks instead of paying for them there so you have enough money for sight seeing. Also, take the chicken buses. They’re just public transportation units that are cheap and useful.</a:t>
            </a:r>
          </a:p>
          <a:p>
            <a:endParaRPr lang="en-US" dirty="0"/>
          </a:p>
        </p:txBody>
      </p:sp>
      <p:sp>
        <p:nvSpPr>
          <p:cNvPr id="3" name="Title 2"/>
          <p:cNvSpPr>
            <a:spLocks noGrp="1"/>
          </p:cNvSpPr>
          <p:nvPr>
            <p:ph type="title"/>
          </p:nvPr>
        </p:nvSpPr>
        <p:spPr>
          <a:xfrm>
            <a:off x="228600" y="4876800"/>
            <a:ext cx="7543800" cy="914400"/>
          </a:xfrm>
        </p:spPr>
        <p:txBody>
          <a:bodyPr/>
          <a:lstStyle/>
          <a:p>
            <a:r>
              <a:rPr lang="en-US" dirty="0" smtClean="0"/>
              <a:t>Interesting Facts</a:t>
            </a:r>
            <a:endParaRPr lang="en-US" dirty="0"/>
          </a:p>
        </p:txBody>
      </p:sp>
      <p:sp>
        <p:nvSpPr>
          <p:cNvPr id="4" name="TextBox 3"/>
          <p:cNvSpPr txBox="1"/>
          <p:nvPr/>
        </p:nvSpPr>
        <p:spPr>
          <a:xfrm>
            <a:off x="7465494" y="2895600"/>
            <a:ext cx="3124200" cy="369332"/>
          </a:xfrm>
          <a:prstGeom prst="rect">
            <a:avLst/>
          </a:prstGeom>
          <a:noFill/>
        </p:spPr>
        <p:txBody>
          <a:bodyPr wrap="square" rtlCol="0">
            <a:spAutoFit/>
          </a:bodyPr>
          <a:lstStyle/>
          <a:p>
            <a:r>
              <a:rPr lang="en-US" dirty="0" smtClean="0"/>
              <a:t>Chicken Bus</a:t>
            </a:r>
            <a:endParaRPr lang="en-US" dirty="0"/>
          </a:p>
        </p:txBody>
      </p:sp>
    </p:spTree>
    <p:extLst>
      <p:ext uri="{BB962C8B-B14F-4D97-AF65-F5344CB8AC3E}">
        <p14:creationId xmlns:p14="http://schemas.microsoft.com/office/powerpoint/2010/main" val="1335050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style.rotation</p:attrName>
                                        </p:attrNameLst>
                                      </p:cBhvr>
                                      <p:tavLst>
                                        <p:tav tm="0">
                                          <p:val>
                                            <p:fltVal val="720"/>
                                          </p:val>
                                        </p:tav>
                                        <p:tav tm="100000">
                                          <p:val>
                                            <p:fltVal val="0"/>
                                          </p:val>
                                        </p:tav>
                                      </p:tavLst>
                                    </p:anim>
                                    <p:anim calcmode="lin" valueType="num">
                                      <p:cBhvr>
                                        <p:cTn id="9" dur="2000" fill="hold"/>
                                        <p:tgtEl>
                                          <p:spTgt spid="2052"/>
                                        </p:tgtEl>
                                        <p:attrNameLst>
                                          <p:attrName>ppt_h</p:attrName>
                                        </p:attrNameLst>
                                      </p:cBhvr>
                                      <p:tavLst>
                                        <p:tav tm="0">
                                          <p:val>
                                            <p:fltVal val="0"/>
                                          </p:val>
                                        </p:tav>
                                        <p:tav tm="100000">
                                          <p:val>
                                            <p:strVal val="#ppt_h"/>
                                          </p:val>
                                        </p:tav>
                                      </p:tavLst>
                                    </p:anim>
                                    <p:anim calcmode="lin" valueType="num">
                                      <p:cBhvr>
                                        <p:cTn id="10"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219</TotalTime>
  <Words>874</Words>
  <Application>Microsoft Office PowerPoint</Application>
  <PresentationFormat>On-screen Show (4:3)</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Elemental</vt:lpstr>
      <vt:lpstr>Guatemala</vt:lpstr>
      <vt:lpstr>Introduction</vt:lpstr>
      <vt:lpstr>History</vt:lpstr>
      <vt:lpstr>Geography</vt:lpstr>
      <vt:lpstr>Culture</vt:lpstr>
      <vt:lpstr>Culture</vt:lpstr>
      <vt:lpstr>Economy</vt:lpstr>
      <vt:lpstr>Climate</vt:lpstr>
      <vt:lpstr>Interesting Facts</vt:lpstr>
      <vt:lpstr>Interesting Facts</vt:lpstr>
      <vt:lpstr>Conclusion</vt:lpstr>
      <vt:lpstr>Questions</vt:lpstr>
      <vt:lpstr>Bibliography  </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dc:title>
  <dc:creator>Tritschler, Chloe Grace</dc:creator>
  <cp:lastModifiedBy>Tritschler, Chloe Grace</cp:lastModifiedBy>
  <cp:revision>45</cp:revision>
  <dcterms:created xsi:type="dcterms:W3CDTF">2014-03-11T18:03:17Z</dcterms:created>
  <dcterms:modified xsi:type="dcterms:W3CDTF">2014-03-19T18:23:38Z</dcterms:modified>
</cp:coreProperties>
</file>