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9" r:id="rId4"/>
    <p:sldId id="260" r:id="rId5"/>
    <p:sldId id="261" r:id="rId6"/>
    <p:sldId id="262" r:id="rId7"/>
    <p:sldId id="265" r:id="rId8"/>
    <p:sldId id="267" r:id="rId9"/>
    <p:sldId id="266" r:id="rId10"/>
    <p:sldId id="258"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5" autoAdjust="0"/>
    <p:restoredTop sz="94660"/>
  </p:normalViewPr>
  <p:slideViewPr>
    <p:cSldViewPr>
      <p:cViewPr varScale="1">
        <p:scale>
          <a:sx n="90" d="100"/>
          <a:sy n="90" d="100"/>
        </p:scale>
        <p:origin x="-105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46C3F-A7E6-421E-A2BD-0FECA1240188}" type="datetimeFigureOut">
              <a:rPr lang="en-US" smtClean="0"/>
              <a:t>3/19/2014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19765-9FD7-4377-AC86-4EBF7826C88D}" type="slidenum">
              <a:rPr lang="en-US" smtClean="0"/>
              <a:t>‹#›</a:t>
            </a:fld>
            <a:endParaRPr lang="en-US" dirty="0"/>
          </a:p>
        </p:txBody>
      </p:sp>
    </p:spTree>
    <p:extLst>
      <p:ext uri="{BB962C8B-B14F-4D97-AF65-F5344CB8AC3E}">
        <p14:creationId xmlns:p14="http://schemas.microsoft.com/office/powerpoint/2010/main" val="158082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19765-9FD7-4377-AC86-4EBF7826C88D}" type="slidenum">
              <a:rPr lang="en-US" smtClean="0"/>
              <a:t>5</a:t>
            </a:fld>
            <a:endParaRPr lang="en-US" dirty="0"/>
          </a:p>
        </p:txBody>
      </p:sp>
    </p:spTree>
    <p:extLst>
      <p:ext uri="{BB962C8B-B14F-4D97-AF65-F5344CB8AC3E}">
        <p14:creationId xmlns:p14="http://schemas.microsoft.com/office/powerpoint/2010/main" val="194745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E214758C-2DB6-4F2E-9C98-BC6936C582E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4758C-2DB6-4F2E-9C98-BC6936C582E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4758C-2DB6-4F2E-9C98-BC6936C582E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4758C-2DB6-4F2E-9C98-BC6936C582E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4758C-2DB6-4F2E-9C98-BC6936C582E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4758C-2DB6-4F2E-9C98-BC6936C582EC}"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14758C-2DB6-4F2E-9C98-BC6936C582EC}"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14758C-2DB6-4F2E-9C98-BC6936C582E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14758C-2DB6-4F2E-9C98-BC6936C582E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4758C-2DB6-4F2E-9C98-BC6936C582EC}"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2F4AA17-E33F-4256-A648-FD494C6E1E0E}"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4758C-2DB6-4F2E-9C98-BC6936C582EC}"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2F4AA17-E33F-4256-A648-FD494C6E1E0E}" type="datetimeFigureOut">
              <a:rPr lang="en-US" smtClean="0"/>
              <a:t>3/19/2014</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E214758C-2DB6-4F2E-9C98-BC6936C582EC}"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uhhp.com/haiti/lake_rivers.html" TargetMode="External"/><Relationship Id="rId13" Type="http://schemas.openxmlformats.org/officeDocument/2006/relationships/hyperlink" Target="http://www.britannica.com/EBchecked/topic/251961/Haiti/54468/Agriculture-forestry-and-fishing" TargetMode="External"/><Relationship Id="rId3" Type="http://schemas.openxmlformats.org/officeDocument/2006/relationships/hyperlink" Target="http://www.aaregistry.org/historic_events/view/independence-haiti" TargetMode="External"/><Relationship Id="rId7" Type="http://schemas.openxmlformats.org/officeDocument/2006/relationships/hyperlink" Target="http://www.hougansydney.com/landmarks-of-haiti.php" TargetMode="External"/><Relationship Id="rId12" Type="http://schemas.openxmlformats.org/officeDocument/2006/relationships/hyperlink" Target="http://www.foodbycountry.com/Germany-to-Japan/Haiti.html" TargetMode="External"/><Relationship Id="rId2" Type="http://schemas.openxmlformats.org/officeDocument/2006/relationships/hyperlink" Target="https://www.cia.gov/library/publications/the-world-factbook/geos/ha.html" TargetMode="External"/><Relationship Id="rId1" Type="http://schemas.openxmlformats.org/officeDocument/2006/relationships/slideLayout" Target="../slideLayouts/slideLayout2.xml"/><Relationship Id="rId6" Type="http://schemas.openxmlformats.org/officeDocument/2006/relationships/hyperlink" Target="http://traveltips.usatoday.com/main-landforms-haiti-102655.html" TargetMode="External"/><Relationship Id="rId11" Type="http://schemas.openxmlformats.org/officeDocument/2006/relationships/hyperlink" Target="http://www.everyculture.com/wc/Germany-to-Jamaica/Haitians.html" TargetMode="External"/><Relationship Id="rId5" Type="http://schemas.openxmlformats.org/officeDocument/2006/relationships/hyperlink" Target="http://www.worldatlas.com/webimage/countrys/namerica/caribb/haiti/htland.htm" TargetMode="External"/><Relationship Id="rId15" Type="http://schemas.openxmlformats.org/officeDocument/2006/relationships/hyperlink" Target="http://www.nationsencyclopedia.com/Americas/Haiti-CLIMATE.html" TargetMode="External"/><Relationship Id="rId10" Type="http://schemas.openxmlformats.org/officeDocument/2006/relationships/hyperlink" Target="http://tiger.towson.edu/~cdesti1/haiti%20music.html" TargetMode="External"/><Relationship Id="rId4" Type="http://schemas.openxmlformats.org/officeDocument/2006/relationships/hyperlink" Target="http://www.history.com/this-day-in-history/haitian-independence-proclaimed" TargetMode="External"/><Relationship Id="rId9" Type="http://schemas.openxmlformats.org/officeDocument/2006/relationships/hyperlink" Target="http://www.ask.com/question/haitian-clothing" TargetMode="External"/><Relationship Id="rId14" Type="http://schemas.openxmlformats.org/officeDocument/2006/relationships/hyperlink" Target="http://www.indexmundi.com/haiti/land_us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686" y="2133600"/>
            <a:ext cx="3886200" cy="1524000"/>
          </a:xfrm>
        </p:spPr>
        <p:txBody>
          <a:bodyPr>
            <a:noAutofit/>
          </a:bodyPr>
          <a:lstStyle/>
          <a:p>
            <a:pPr algn="ctr"/>
            <a:r>
              <a:rPr lang="en-US" sz="11500" dirty="0" smtClean="0">
                <a:solidFill>
                  <a:schemeClr val="accent6">
                    <a:lumMod val="50000"/>
                  </a:schemeClr>
                </a:solidFill>
                <a:latin typeface="Colonna MT" panose="04020805060202030203" pitchFamily="82" charset="0"/>
              </a:rPr>
              <a:t>Haiti</a:t>
            </a:r>
            <a:endParaRPr lang="en-US" sz="11500" dirty="0">
              <a:solidFill>
                <a:schemeClr val="accent6">
                  <a:lumMod val="50000"/>
                </a:schemeClr>
              </a:solidFill>
              <a:latin typeface="Colonna MT" panose="04020805060202030203" pitchFamily="82" charset="0"/>
            </a:endParaRPr>
          </a:p>
        </p:txBody>
      </p:sp>
      <p:sp>
        <p:nvSpPr>
          <p:cNvPr id="4" name="TextBox 3"/>
          <p:cNvSpPr txBox="1"/>
          <p:nvPr/>
        </p:nvSpPr>
        <p:spPr>
          <a:xfrm>
            <a:off x="1676400" y="4909066"/>
            <a:ext cx="9372600" cy="369332"/>
          </a:xfrm>
          <a:prstGeom prst="rect">
            <a:avLst/>
          </a:prstGeom>
          <a:noFill/>
        </p:spPr>
        <p:txBody>
          <a:bodyPr wrap="square" rtlCol="0">
            <a:spAutoFit/>
          </a:bodyPr>
          <a:lstStyle/>
          <a:p>
            <a:r>
              <a:rPr lang="en-US" dirty="0" smtClean="0">
                <a:solidFill>
                  <a:schemeClr val="accent6">
                    <a:lumMod val="50000"/>
                  </a:schemeClr>
                </a:solidFill>
              </a:rPr>
              <a:t>                                               Chelsey Perry 7</a:t>
            </a:r>
            <a:r>
              <a:rPr lang="en-US" baseline="30000" dirty="0" smtClean="0">
                <a:solidFill>
                  <a:schemeClr val="accent6">
                    <a:lumMod val="50000"/>
                  </a:schemeClr>
                </a:solidFill>
              </a:rPr>
              <a:t>th</a:t>
            </a:r>
            <a:r>
              <a:rPr lang="en-US" dirty="0" smtClean="0">
                <a:solidFill>
                  <a:schemeClr val="accent6">
                    <a:lumMod val="50000"/>
                  </a:schemeClr>
                </a:solidFill>
              </a:rPr>
              <a:t> Honors </a:t>
            </a:r>
            <a:r>
              <a:rPr lang="en-US" dirty="0" smtClean="0">
                <a:solidFill>
                  <a:schemeClr val="accent6">
                    <a:lumMod val="50000"/>
                  </a:schemeClr>
                </a:solidFill>
              </a:rPr>
              <a:t>Geography, 3-19-14</a:t>
            </a:r>
            <a:endParaRPr lang="en-US" dirty="0">
              <a:solidFill>
                <a:schemeClr val="accent6">
                  <a:lumMod val="50000"/>
                </a:schemeClr>
              </a:solidFill>
            </a:endParaRPr>
          </a:p>
        </p:txBody>
      </p:sp>
    </p:spTree>
    <p:extLst>
      <p:ext uri="{BB962C8B-B14F-4D97-AF65-F5344CB8AC3E}">
        <p14:creationId xmlns:p14="http://schemas.microsoft.com/office/powerpoint/2010/main" val="35187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rgbClr val="002060"/>
                </a:solidFill>
                <a:latin typeface="Colonna MT" panose="04020805060202030203" pitchFamily="82" charset="0"/>
              </a:rPr>
              <a:t>Bibliography…</a:t>
            </a:r>
            <a:endParaRPr lang="en-US" sz="6000" dirty="0">
              <a:solidFill>
                <a:srgbClr val="002060"/>
              </a:solidFill>
              <a:latin typeface="Colonna MT" panose="04020805060202030203" pitchFamily="82" charset="0"/>
            </a:endParaRPr>
          </a:p>
        </p:txBody>
      </p:sp>
      <p:sp>
        <p:nvSpPr>
          <p:cNvPr id="3" name="Content Placeholder 2"/>
          <p:cNvSpPr>
            <a:spLocks noGrp="1"/>
          </p:cNvSpPr>
          <p:nvPr>
            <p:ph idx="1"/>
          </p:nvPr>
        </p:nvSpPr>
        <p:spPr>
          <a:xfrm>
            <a:off x="0" y="1295400"/>
            <a:ext cx="8458200" cy="4495799"/>
          </a:xfrm>
        </p:spPr>
        <p:txBody>
          <a:bodyPr>
            <a:normAutofit fontScale="77500" lnSpcReduction="20000"/>
          </a:bodyPr>
          <a:lstStyle/>
          <a:p>
            <a:pPr>
              <a:buFont typeface="Wingdings" panose="05000000000000000000" pitchFamily="2" charset="2"/>
              <a:buChar char="v"/>
            </a:pPr>
            <a:r>
              <a:rPr lang="en-US" dirty="0">
                <a:hlinkClick r:id="rId2"/>
              </a:rPr>
              <a:t>https://</a:t>
            </a:r>
            <a:r>
              <a:rPr lang="en-US" dirty="0" smtClean="0">
                <a:hlinkClick r:id="rId2"/>
              </a:rPr>
              <a:t>www.cia.gov/library/publications/the-world-factbook/geos/ha.html</a:t>
            </a:r>
            <a:endParaRPr lang="en-US" dirty="0" smtClean="0"/>
          </a:p>
          <a:p>
            <a:pPr>
              <a:buFont typeface="Wingdings" panose="05000000000000000000" pitchFamily="2" charset="2"/>
              <a:buChar char="v"/>
            </a:pPr>
            <a:r>
              <a:rPr lang="en-US" dirty="0" smtClean="0">
                <a:hlinkClick r:id="rId3"/>
              </a:rPr>
              <a:t>http</a:t>
            </a:r>
            <a:r>
              <a:rPr lang="en-US" dirty="0">
                <a:hlinkClick r:id="rId3"/>
              </a:rPr>
              <a:t>://</a:t>
            </a:r>
            <a:r>
              <a:rPr lang="en-US" dirty="0" smtClean="0">
                <a:hlinkClick r:id="rId3"/>
              </a:rPr>
              <a:t>www.aaregistry.org/historic_events/view/independence-haiti</a:t>
            </a:r>
            <a:endParaRPr lang="en-US" dirty="0" smtClean="0"/>
          </a:p>
          <a:p>
            <a:pPr>
              <a:buFont typeface="Wingdings" panose="05000000000000000000" pitchFamily="2" charset="2"/>
              <a:buChar char="v"/>
            </a:pPr>
            <a:r>
              <a:rPr lang="en-US" dirty="0" smtClean="0">
                <a:hlinkClick r:id="rId4"/>
              </a:rPr>
              <a:t>http</a:t>
            </a:r>
            <a:r>
              <a:rPr lang="en-US" dirty="0">
                <a:hlinkClick r:id="rId4"/>
              </a:rPr>
              <a:t>://</a:t>
            </a:r>
            <a:r>
              <a:rPr lang="en-US" dirty="0" smtClean="0">
                <a:hlinkClick r:id="rId4"/>
              </a:rPr>
              <a:t>www.history.com/this-day-in-history/haitian-independence-proclaimed</a:t>
            </a:r>
            <a:endParaRPr lang="en-US" dirty="0" smtClean="0"/>
          </a:p>
          <a:p>
            <a:pPr>
              <a:buFont typeface="Wingdings" panose="05000000000000000000" pitchFamily="2" charset="2"/>
              <a:buChar char="v"/>
            </a:pPr>
            <a:r>
              <a:rPr lang="en-US" dirty="0" smtClean="0">
                <a:hlinkClick r:id="rId5"/>
              </a:rPr>
              <a:t>http</a:t>
            </a:r>
            <a:r>
              <a:rPr lang="en-US" dirty="0">
                <a:hlinkClick r:id="rId5"/>
              </a:rPr>
              <a:t>://</a:t>
            </a:r>
            <a:r>
              <a:rPr lang="en-US" dirty="0" smtClean="0">
                <a:hlinkClick r:id="rId5"/>
              </a:rPr>
              <a:t>www.worldatlas.com/webimage/countrys/namerica/caribb/haiti/htland.htm</a:t>
            </a:r>
            <a:endParaRPr lang="en-US" dirty="0" smtClean="0"/>
          </a:p>
          <a:p>
            <a:pPr>
              <a:buFont typeface="Wingdings" panose="05000000000000000000" pitchFamily="2" charset="2"/>
              <a:buChar char="v"/>
            </a:pPr>
            <a:r>
              <a:rPr lang="en-US" dirty="0">
                <a:hlinkClick r:id="rId6"/>
              </a:rPr>
              <a:t>http://</a:t>
            </a:r>
            <a:r>
              <a:rPr lang="en-US" dirty="0" smtClean="0">
                <a:hlinkClick r:id="rId6"/>
              </a:rPr>
              <a:t>traveltips.usatoday.com/main-landforms-haiti-102655.html</a:t>
            </a:r>
            <a:endParaRPr lang="en-US" dirty="0" smtClean="0"/>
          </a:p>
          <a:p>
            <a:pPr>
              <a:buFont typeface="Wingdings" panose="05000000000000000000" pitchFamily="2" charset="2"/>
              <a:buChar char="v"/>
            </a:pPr>
            <a:r>
              <a:rPr lang="en-US" dirty="0" smtClean="0">
                <a:hlinkClick r:id="rId7"/>
              </a:rPr>
              <a:t>http</a:t>
            </a:r>
            <a:r>
              <a:rPr lang="en-US" dirty="0">
                <a:hlinkClick r:id="rId7"/>
              </a:rPr>
              <a:t>://</a:t>
            </a:r>
            <a:r>
              <a:rPr lang="en-US" dirty="0" smtClean="0">
                <a:hlinkClick r:id="rId7"/>
              </a:rPr>
              <a:t>www.hougansydney.com/landmarks-of-haiti.php</a:t>
            </a:r>
            <a:endParaRPr lang="en-US" dirty="0" smtClean="0"/>
          </a:p>
          <a:p>
            <a:pPr>
              <a:buFont typeface="Wingdings" panose="05000000000000000000" pitchFamily="2" charset="2"/>
              <a:buChar char="v"/>
            </a:pPr>
            <a:r>
              <a:rPr lang="en-US" dirty="0">
                <a:hlinkClick r:id="rId8"/>
              </a:rPr>
              <a:t>http://</a:t>
            </a:r>
            <a:r>
              <a:rPr lang="en-US" dirty="0" smtClean="0">
                <a:hlinkClick r:id="rId8"/>
              </a:rPr>
              <a:t>www.uhhp.com/haiti/lake_rivers.html</a:t>
            </a:r>
            <a:endParaRPr lang="en-US" dirty="0" smtClean="0"/>
          </a:p>
          <a:p>
            <a:pPr>
              <a:buFont typeface="Wingdings" panose="05000000000000000000" pitchFamily="2" charset="2"/>
              <a:buChar char="v"/>
            </a:pPr>
            <a:r>
              <a:rPr lang="en-US" dirty="0">
                <a:hlinkClick r:id="rId9"/>
              </a:rPr>
              <a:t>http://</a:t>
            </a:r>
            <a:r>
              <a:rPr lang="en-US" dirty="0" smtClean="0">
                <a:hlinkClick r:id="rId9"/>
              </a:rPr>
              <a:t>www.ask.com/question/haitian-clothing</a:t>
            </a:r>
            <a:endParaRPr lang="en-US" dirty="0" smtClean="0"/>
          </a:p>
          <a:p>
            <a:pPr>
              <a:buFont typeface="Wingdings" panose="05000000000000000000" pitchFamily="2" charset="2"/>
              <a:buChar char="v"/>
            </a:pPr>
            <a:r>
              <a:rPr lang="en-US" dirty="0">
                <a:hlinkClick r:id="rId10"/>
              </a:rPr>
              <a:t>http://tiger.towson.edu/~</a:t>
            </a:r>
            <a:r>
              <a:rPr lang="en-US" dirty="0" smtClean="0">
                <a:hlinkClick r:id="rId10"/>
              </a:rPr>
              <a:t>cdesti1/haiti%20music.html</a:t>
            </a:r>
            <a:endParaRPr lang="en-US" dirty="0" smtClean="0"/>
          </a:p>
          <a:p>
            <a:pPr>
              <a:buFont typeface="Wingdings" panose="05000000000000000000" pitchFamily="2" charset="2"/>
              <a:buChar char="v"/>
            </a:pPr>
            <a:r>
              <a:rPr lang="en-US" dirty="0">
                <a:hlinkClick r:id="rId11"/>
              </a:rPr>
              <a:t>http://</a:t>
            </a:r>
            <a:r>
              <a:rPr lang="en-US" dirty="0" smtClean="0">
                <a:hlinkClick r:id="rId11"/>
              </a:rPr>
              <a:t>www.everyculture.com/wc/Germany-to-Jamaica/Haitians.html</a:t>
            </a:r>
            <a:endParaRPr lang="en-US" dirty="0" smtClean="0"/>
          </a:p>
          <a:p>
            <a:pPr>
              <a:buFont typeface="Wingdings" panose="05000000000000000000" pitchFamily="2" charset="2"/>
              <a:buChar char="v"/>
            </a:pPr>
            <a:r>
              <a:rPr lang="en-US" dirty="0" smtClean="0"/>
              <a:t>: </a:t>
            </a:r>
            <a:r>
              <a:rPr lang="en-US" dirty="0">
                <a:hlinkClick r:id="rId12"/>
              </a:rPr>
              <a:t>http://</a:t>
            </a:r>
            <a:r>
              <a:rPr lang="en-US" dirty="0" smtClean="0">
                <a:hlinkClick r:id="rId12"/>
              </a:rPr>
              <a:t>www.foodbycountry.com/Germany-to-Japan/Haiti.html#ixzz2wLVy5Jqe</a:t>
            </a:r>
            <a:endParaRPr lang="en-US" dirty="0" smtClean="0"/>
          </a:p>
          <a:p>
            <a:pPr>
              <a:buFont typeface="Wingdings" panose="05000000000000000000" pitchFamily="2" charset="2"/>
              <a:buChar char="v"/>
            </a:pPr>
            <a:r>
              <a:rPr lang="en-US" dirty="0">
                <a:hlinkClick r:id="rId13"/>
              </a:rPr>
              <a:t>http://</a:t>
            </a:r>
            <a:r>
              <a:rPr lang="en-US" dirty="0" smtClean="0">
                <a:hlinkClick r:id="rId13"/>
              </a:rPr>
              <a:t>www.britannica.com/EBchecked/topic/251961/Haiti/54468/Agriculture-forestry-and-fishing</a:t>
            </a:r>
            <a:endParaRPr lang="en-US" dirty="0" smtClean="0"/>
          </a:p>
          <a:p>
            <a:pPr>
              <a:buFont typeface="Wingdings" panose="05000000000000000000" pitchFamily="2" charset="2"/>
              <a:buChar char="v"/>
            </a:pPr>
            <a:r>
              <a:rPr lang="en-US" dirty="0">
                <a:hlinkClick r:id="rId14"/>
              </a:rPr>
              <a:t>http://</a:t>
            </a:r>
            <a:r>
              <a:rPr lang="en-US" dirty="0" smtClean="0">
                <a:hlinkClick r:id="rId14"/>
              </a:rPr>
              <a:t>www.indexmundi.com/haiti/land_use.html</a:t>
            </a:r>
            <a:endParaRPr lang="en-US" dirty="0" smtClean="0"/>
          </a:p>
          <a:p>
            <a:pPr>
              <a:buFont typeface="Wingdings" panose="05000000000000000000" pitchFamily="2" charset="2"/>
              <a:buChar char="v"/>
            </a:pPr>
            <a:r>
              <a:rPr lang="en-US" dirty="0">
                <a:hlinkClick r:id="rId15"/>
              </a:rPr>
              <a:t>http://</a:t>
            </a:r>
            <a:r>
              <a:rPr lang="en-US" dirty="0" smtClean="0">
                <a:hlinkClick r:id="rId15"/>
              </a:rPr>
              <a:t>www.nationsencyclopedia.com/Americas/Haiti-CLIMATE.html</a:t>
            </a:r>
            <a:endParaRPr lang="en-US" dirty="0" smtClean="0"/>
          </a:p>
          <a:p>
            <a:pPr marL="68580" indent="0">
              <a:buNone/>
            </a:pPr>
            <a:r>
              <a:rPr lang="en-US" dirty="0"/>
              <a:t/>
            </a:r>
            <a:br>
              <a:rPr lang="en-US" dirty="0"/>
            </a:br>
            <a:endParaRPr lang="en-US" dirty="0" smtClean="0"/>
          </a:p>
          <a:p>
            <a:pPr>
              <a:buFont typeface="Wingdings" panose="05000000000000000000" pitchFamily="2" charset="2"/>
              <a:buChar char="v"/>
            </a:pPr>
            <a:endParaRPr lang="en-US" dirty="0" smtClean="0"/>
          </a:p>
          <a:p>
            <a:pPr>
              <a:buFont typeface="Wingdings" panose="05000000000000000000" pitchFamily="2" charset="2"/>
              <a:buChar char="v"/>
            </a:pPr>
            <a:endParaRPr lang="en-US" dirty="0" smtClean="0"/>
          </a:p>
          <a:p>
            <a:pPr>
              <a:buFont typeface="Wingdings" panose="05000000000000000000" pitchFamily="2" charset="2"/>
              <a:buChar char="v"/>
            </a:pPr>
            <a:endParaRPr lang="en-US" dirty="0" smtClean="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17130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01E4C"/>
                </a:solidFill>
                <a:latin typeface="Colonna MT" panose="04020805060202030203" pitchFamily="82" charset="0"/>
              </a:rPr>
              <a:t>4 questions about Haiti…</a:t>
            </a:r>
            <a:endParaRPr lang="en-US" dirty="0">
              <a:solidFill>
                <a:srgbClr val="101E4C"/>
              </a:solidFill>
              <a:latin typeface="Colonna MT" panose="04020805060202030203" pitchFamily="82" charset="0"/>
            </a:endParaRP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n-US" sz="3900" dirty="0" smtClean="0">
                <a:solidFill>
                  <a:srgbClr val="101E4C"/>
                </a:solidFill>
              </a:rPr>
              <a:t>What are the major languages spoken in Haiti?</a:t>
            </a:r>
          </a:p>
          <a:p>
            <a:pPr>
              <a:buFont typeface="Wingdings" panose="05000000000000000000" pitchFamily="2" charset="2"/>
              <a:buChar char="v"/>
            </a:pPr>
            <a:r>
              <a:rPr lang="en-US" sz="3900" dirty="0" smtClean="0">
                <a:solidFill>
                  <a:srgbClr val="101E4C"/>
                </a:solidFill>
              </a:rPr>
              <a:t>What are two holidays that Haiti has in common with the US?</a:t>
            </a:r>
          </a:p>
          <a:p>
            <a:pPr>
              <a:buFont typeface="Wingdings" panose="05000000000000000000" pitchFamily="2" charset="2"/>
              <a:buChar char="v"/>
            </a:pPr>
            <a:r>
              <a:rPr lang="en-US" sz="3900" dirty="0" smtClean="0">
                <a:solidFill>
                  <a:srgbClr val="101E4C"/>
                </a:solidFill>
              </a:rPr>
              <a:t>What type of Government does Haiti have?</a:t>
            </a:r>
          </a:p>
          <a:p>
            <a:pPr>
              <a:buFont typeface="Wingdings" panose="05000000000000000000" pitchFamily="2" charset="2"/>
              <a:buChar char="v"/>
            </a:pPr>
            <a:r>
              <a:rPr lang="en-US" sz="3900" dirty="0" smtClean="0">
                <a:solidFill>
                  <a:srgbClr val="101E4C"/>
                </a:solidFill>
              </a:rPr>
              <a:t>What has caused most of Haiti’s native animals to become extinct?</a:t>
            </a:r>
          </a:p>
          <a:p>
            <a:pPr>
              <a:buFont typeface="Wingdings" panose="05000000000000000000" pitchFamily="2" charset="2"/>
              <a:buChar char="v"/>
            </a:pPr>
            <a:endParaRPr lang="en-US" sz="2800" dirty="0" smtClean="0">
              <a:solidFill>
                <a:srgbClr val="101E4C"/>
              </a:solidFill>
            </a:endParaRPr>
          </a:p>
          <a:p>
            <a:pPr>
              <a:buFont typeface="Wingdings" panose="05000000000000000000" pitchFamily="2" charset="2"/>
              <a:buChar char="v"/>
            </a:pPr>
            <a:endParaRPr lang="en-US" sz="2800" dirty="0" smtClean="0">
              <a:solidFill>
                <a:srgbClr val="101E4C"/>
              </a:solidFill>
            </a:endParaRPr>
          </a:p>
          <a:p>
            <a:pPr>
              <a:buFont typeface="Wingdings" panose="05000000000000000000" pitchFamily="2" charset="2"/>
              <a:buChar char="v"/>
            </a:pPr>
            <a:endParaRPr lang="en-US" sz="2400" dirty="0" smtClean="0">
              <a:solidFill>
                <a:srgbClr val="101E4C"/>
              </a:solidFill>
            </a:endParaRPr>
          </a:p>
          <a:p>
            <a:pPr>
              <a:buFont typeface="Wingdings" panose="05000000000000000000" pitchFamily="2" charset="2"/>
              <a:buChar char="v"/>
            </a:pPr>
            <a:endParaRPr lang="en-US" sz="2400" dirty="0">
              <a:solidFill>
                <a:srgbClr val="101E4C"/>
              </a:solidFill>
            </a:endParaRPr>
          </a:p>
        </p:txBody>
      </p:sp>
    </p:spTree>
    <p:extLst>
      <p:ext uri="{BB962C8B-B14F-4D97-AF65-F5344CB8AC3E}">
        <p14:creationId xmlns:p14="http://schemas.microsoft.com/office/powerpoint/2010/main" val="417888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43" y="0"/>
            <a:ext cx="5551714" cy="830997"/>
          </a:xfrm>
          <a:prstGeom prst="rect">
            <a:avLst/>
          </a:prstGeom>
          <a:noFill/>
        </p:spPr>
        <p:txBody>
          <a:bodyPr wrap="square" rtlCol="0">
            <a:spAutoFit/>
          </a:bodyPr>
          <a:lstStyle/>
          <a:p>
            <a:r>
              <a:rPr lang="en-US" sz="4800" dirty="0" smtClean="0">
                <a:solidFill>
                  <a:srgbClr val="002060"/>
                </a:solidFill>
                <a:latin typeface="Colonna MT" panose="04020805060202030203" pitchFamily="82" charset="0"/>
              </a:rPr>
              <a:t>Introduction…</a:t>
            </a:r>
            <a:endParaRPr lang="en-US" sz="4800" dirty="0">
              <a:solidFill>
                <a:srgbClr val="002060"/>
              </a:solidFill>
              <a:latin typeface="Colonna MT" panose="04020805060202030203" pitchFamily="82" charset="0"/>
            </a:endParaRPr>
          </a:p>
        </p:txBody>
      </p:sp>
      <p:sp>
        <p:nvSpPr>
          <p:cNvPr id="6" name="TextBox 5"/>
          <p:cNvSpPr txBox="1"/>
          <p:nvPr/>
        </p:nvSpPr>
        <p:spPr>
          <a:xfrm>
            <a:off x="152400" y="837486"/>
            <a:ext cx="9133114" cy="7109639"/>
          </a:xfrm>
          <a:prstGeom prst="rect">
            <a:avLst/>
          </a:prstGeom>
          <a:noFill/>
        </p:spPr>
        <p:txBody>
          <a:bodyPr wrap="square" rtlCol="0">
            <a:spAutoFit/>
          </a:bodyPr>
          <a:lstStyle/>
          <a:p>
            <a:pPr marL="285750" indent="-285750">
              <a:buFont typeface="Wingdings" panose="05000000000000000000" pitchFamily="2" charset="2"/>
              <a:buChar char="v"/>
            </a:pPr>
            <a:r>
              <a:rPr lang="en-US" sz="3600" dirty="0" smtClean="0">
                <a:solidFill>
                  <a:srgbClr val="002060"/>
                </a:solidFill>
              </a:rPr>
              <a:t>Name : Haiti</a:t>
            </a:r>
          </a:p>
          <a:p>
            <a:pPr marL="285750" indent="-285750">
              <a:buFont typeface="Wingdings" panose="05000000000000000000" pitchFamily="2" charset="2"/>
              <a:buChar char="v"/>
            </a:pPr>
            <a:endParaRPr lang="en-US" sz="3600" dirty="0">
              <a:solidFill>
                <a:srgbClr val="002060"/>
              </a:solidFill>
            </a:endParaRPr>
          </a:p>
          <a:p>
            <a:pPr marL="285750" indent="-285750">
              <a:buFont typeface="Wingdings" panose="05000000000000000000" pitchFamily="2" charset="2"/>
              <a:buChar char="v"/>
            </a:pPr>
            <a:r>
              <a:rPr lang="en-US" sz="3600" dirty="0" smtClean="0">
                <a:solidFill>
                  <a:srgbClr val="002060"/>
                </a:solidFill>
              </a:rPr>
              <a:t>Capital : Port-au-Prince</a:t>
            </a:r>
          </a:p>
          <a:p>
            <a:pPr marL="285750" indent="-285750">
              <a:buFont typeface="Wingdings" panose="05000000000000000000" pitchFamily="2" charset="2"/>
              <a:buChar char="v"/>
            </a:pPr>
            <a:endParaRPr lang="en-US" sz="3600" dirty="0">
              <a:solidFill>
                <a:srgbClr val="002060"/>
              </a:solidFill>
            </a:endParaRPr>
          </a:p>
          <a:p>
            <a:pPr marL="285750" indent="-285750">
              <a:buFont typeface="Wingdings" panose="05000000000000000000" pitchFamily="2" charset="2"/>
              <a:buChar char="v"/>
            </a:pPr>
            <a:r>
              <a:rPr lang="en-US" sz="3600" dirty="0" smtClean="0">
                <a:solidFill>
                  <a:srgbClr val="002060"/>
                </a:solidFill>
              </a:rPr>
              <a:t>Major languages spoken : French (official), Creole (official)</a:t>
            </a:r>
          </a:p>
          <a:p>
            <a:endParaRPr lang="en-US" sz="4000" dirty="0">
              <a:solidFill>
                <a:srgbClr val="002060"/>
              </a:solidFill>
            </a:endParaRPr>
          </a:p>
          <a:p>
            <a:pPr marL="571500" indent="-571500">
              <a:buFont typeface="Wingdings" panose="05000000000000000000" pitchFamily="2" charset="2"/>
              <a:buChar char="v"/>
            </a:pPr>
            <a:r>
              <a:rPr lang="en-US" sz="4000" dirty="0" smtClean="0">
                <a:solidFill>
                  <a:srgbClr val="002060"/>
                </a:solidFill>
              </a:rPr>
              <a:t>Location : The Caribbean</a:t>
            </a:r>
            <a:endParaRPr lang="en-US" sz="4000" dirty="0">
              <a:solidFill>
                <a:srgbClr val="002060"/>
              </a:solidFill>
            </a:endParaRPr>
          </a:p>
          <a:p>
            <a:pPr marL="285750" indent="-285750">
              <a:buFont typeface="Wingdings" panose="05000000000000000000" pitchFamily="2" charset="2"/>
              <a:buChar char="v"/>
            </a:pPr>
            <a:endParaRPr lang="en-US" sz="4000" dirty="0" smtClean="0">
              <a:solidFill>
                <a:srgbClr val="002060"/>
              </a:solidFill>
            </a:endParaRPr>
          </a:p>
          <a:p>
            <a:pPr marL="285750" indent="-285750">
              <a:buFont typeface="Wingdings" panose="05000000000000000000" pitchFamily="2" charset="2"/>
              <a:buChar char="v"/>
            </a:pPr>
            <a:endParaRPr lang="en-US" sz="4000" dirty="0">
              <a:solidFill>
                <a:srgbClr val="002060"/>
              </a:solidFill>
            </a:endParaRPr>
          </a:p>
          <a:p>
            <a:pPr marL="285750" indent="-285750">
              <a:buFont typeface="Wingdings" panose="05000000000000000000" pitchFamily="2" charset="2"/>
              <a:buChar char="v"/>
            </a:pPr>
            <a:endParaRPr lang="en-US" sz="4000" dirty="0" smtClean="0">
              <a:solidFill>
                <a:srgbClr val="002060"/>
              </a:solidFill>
            </a:endParaRPr>
          </a:p>
          <a:p>
            <a:endParaRPr lang="en-US" sz="40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837485"/>
            <a:ext cx="3414032" cy="204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91400" y="2819400"/>
            <a:ext cx="2057400" cy="369332"/>
          </a:xfrm>
          <a:prstGeom prst="rect">
            <a:avLst/>
          </a:prstGeom>
          <a:noFill/>
        </p:spPr>
        <p:txBody>
          <a:bodyPr wrap="square" rtlCol="0">
            <a:spAutoFit/>
          </a:bodyPr>
          <a:lstStyle/>
          <a:p>
            <a:r>
              <a:rPr lang="en-US" dirty="0" smtClean="0">
                <a:solidFill>
                  <a:srgbClr val="002060"/>
                </a:solidFill>
              </a:rPr>
              <a:t>Haiti's flag</a:t>
            </a:r>
            <a:endParaRPr lang="en-US" dirty="0">
              <a:solidFill>
                <a:srgbClr val="002060"/>
              </a:solidFill>
            </a:endParaRPr>
          </a:p>
        </p:txBody>
      </p:sp>
    </p:spTree>
    <p:extLst>
      <p:ext uri="{BB962C8B-B14F-4D97-AF65-F5344CB8AC3E}">
        <p14:creationId xmlns:p14="http://schemas.microsoft.com/office/powerpoint/2010/main" val="100332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0"/>
            <a:ext cx="7772400" cy="1143000"/>
          </a:xfrm>
        </p:spPr>
        <p:txBody>
          <a:bodyPr>
            <a:normAutofit/>
          </a:bodyPr>
          <a:lstStyle/>
          <a:p>
            <a:r>
              <a:rPr lang="en-US" sz="3200" dirty="0" smtClean="0">
                <a:solidFill>
                  <a:srgbClr val="002060"/>
                </a:solidFill>
                <a:latin typeface="Colonna MT" panose="04020805060202030203" pitchFamily="82" charset="0"/>
              </a:rPr>
              <a:t>The History of Haiti…</a:t>
            </a:r>
            <a:endParaRPr lang="en-US" sz="3200" dirty="0">
              <a:solidFill>
                <a:srgbClr val="002060"/>
              </a:solidFill>
              <a:latin typeface="Colonna MT" panose="04020805060202030203" pitchFamily="82" charset="0"/>
            </a:endParaRPr>
          </a:p>
        </p:txBody>
      </p:sp>
      <p:sp>
        <p:nvSpPr>
          <p:cNvPr id="3" name="Content Placeholder 2"/>
          <p:cNvSpPr>
            <a:spLocks noGrp="1"/>
          </p:cNvSpPr>
          <p:nvPr>
            <p:ph idx="1"/>
          </p:nvPr>
        </p:nvSpPr>
        <p:spPr>
          <a:xfrm>
            <a:off x="0" y="685800"/>
            <a:ext cx="7772400" cy="3733800"/>
          </a:xfrm>
        </p:spPr>
        <p:txBody>
          <a:bodyPr>
            <a:noAutofit/>
          </a:bodyPr>
          <a:lstStyle/>
          <a:p>
            <a:pPr>
              <a:buFont typeface="Wingdings" panose="05000000000000000000" pitchFamily="2" charset="2"/>
              <a:buChar char="v"/>
            </a:pPr>
            <a:r>
              <a:rPr lang="en-US" sz="1600" dirty="0" smtClean="0">
                <a:solidFill>
                  <a:srgbClr val="002060"/>
                </a:solidFill>
              </a:rPr>
              <a:t> </a:t>
            </a:r>
            <a:r>
              <a:rPr lang="en-US" sz="1800" dirty="0" smtClean="0">
                <a:solidFill>
                  <a:srgbClr val="002060"/>
                </a:solidFill>
              </a:rPr>
              <a:t>When Haiti was discovered:1492</a:t>
            </a:r>
          </a:p>
          <a:p>
            <a:pPr>
              <a:buFont typeface="Wingdings" panose="05000000000000000000" pitchFamily="2" charset="2"/>
              <a:buChar char="v"/>
            </a:pPr>
            <a:r>
              <a:rPr lang="en-US" sz="1800" dirty="0">
                <a:solidFill>
                  <a:srgbClr val="002060"/>
                </a:solidFill>
              </a:rPr>
              <a:t> </a:t>
            </a:r>
            <a:r>
              <a:rPr lang="en-US" sz="1800" dirty="0" smtClean="0">
                <a:solidFill>
                  <a:srgbClr val="002060"/>
                </a:solidFill>
              </a:rPr>
              <a:t>Important people of Haiti’s history: Jean Jacques Dessalines(gave Haiti its name after making it independent , became “emperor but was overthrown), Christopher Columbus ( “discovered </a:t>
            </a:r>
            <a:r>
              <a:rPr lang="en-US" sz="1800" dirty="0">
                <a:solidFill>
                  <a:srgbClr val="002060"/>
                </a:solidFill>
              </a:rPr>
              <a:t>Haiti”), </a:t>
            </a:r>
            <a:r>
              <a:rPr lang="en-US" sz="1800" dirty="0" smtClean="0">
                <a:solidFill>
                  <a:srgbClr val="002060"/>
                </a:solidFill>
              </a:rPr>
              <a:t>Toussaint-Louverture (Started Haitian revolution against the French), </a:t>
            </a:r>
            <a:r>
              <a:rPr lang="en-US" sz="1800" dirty="0">
                <a:solidFill>
                  <a:srgbClr val="002060"/>
                </a:solidFill>
              </a:rPr>
              <a:t>Michel </a:t>
            </a:r>
            <a:r>
              <a:rPr lang="en-US" sz="1800" dirty="0" smtClean="0">
                <a:solidFill>
                  <a:srgbClr val="002060"/>
                </a:solidFill>
              </a:rPr>
              <a:t>Martelly(Todays Haitian president of Haiti.)</a:t>
            </a:r>
          </a:p>
          <a:p>
            <a:pPr>
              <a:buFont typeface="Wingdings" panose="05000000000000000000" pitchFamily="2" charset="2"/>
              <a:buChar char="v"/>
            </a:pPr>
            <a:r>
              <a:rPr lang="en-US" sz="1800" dirty="0" smtClean="0">
                <a:solidFill>
                  <a:srgbClr val="002060"/>
                </a:solidFill>
              </a:rPr>
              <a:t>Major Events: Discovery of Haiti (1492) , </a:t>
            </a:r>
            <a:r>
              <a:rPr lang="en-US" sz="1800" dirty="0">
                <a:solidFill>
                  <a:srgbClr val="002060"/>
                </a:solidFill>
              </a:rPr>
              <a:t>Independence </a:t>
            </a:r>
            <a:r>
              <a:rPr lang="en-US" sz="1800" dirty="0" smtClean="0">
                <a:solidFill>
                  <a:srgbClr val="002060"/>
                </a:solidFill>
              </a:rPr>
              <a:t>day(1804-01-01) , Haitian </a:t>
            </a:r>
            <a:r>
              <a:rPr lang="en-US" sz="1800" dirty="0">
                <a:solidFill>
                  <a:srgbClr val="002060"/>
                </a:solidFill>
              </a:rPr>
              <a:t>revolution </a:t>
            </a:r>
            <a:r>
              <a:rPr lang="en-US" sz="1800" dirty="0" smtClean="0">
                <a:solidFill>
                  <a:srgbClr val="002060"/>
                </a:solidFill>
              </a:rPr>
              <a:t>(1791) , 7.0 Earthquake in Haiti ( Jan. 12, 2010)</a:t>
            </a:r>
          </a:p>
          <a:p>
            <a:pPr>
              <a:buFont typeface="Wingdings" panose="05000000000000000000" pitchFamily="2" charset="2"/>
              <a:buChar char="v"/>
            </a:pPr>
            <a:r>
              <a:rPr lang="en-US" sz="1800" dirty="0" smtClean="0">
                <a:solidFill>
                  <a:srgbClr val="002060"/>
                </a:solidFill>
              </a:rPr>
              <a:t>How did Haiti become a country?:  Against Napoléon Bonaparte , </a:t>
            </a:r>
            <a:r>
              <a:rPr lang="fr-FR" sz="1800" dirty="0">
                <a:solidFill>
                  <a:srgbClr val="002060"/>
                </a:solidFill>
              </a:rPr>
              <a:t>Pierre-Dominique Toussaint l'Ouverture </a:t>
            </a:r>
            <a:r>
              <a:rPr lang="fr-FR" sz="1800" dirty="0" smtClean="0">
                <a:solidFill>
                  <a:srgbClr val="002060"/>
                </a:solidFill>
              </a:rPr>
              <a:t> declared Haiti’s Independence in 1801. Haiti was able to reach this achievement because a massive slave revolution took place demanding that Haiti become it’s own country instead of being ruled by the French</a:t>
            </a:r>
            <a:r>
              <a:rPr lang="fr-FR" sz="1800" dirty="0">
                <a:solidFill>
                  <a:srgbClr val="002060"/>
                </a:solidFill>
              </a:rPr>
              <a:t>. Jean Jacques </a:t>
            </a:r>
            <a:r>
              <a:rPr lang="fr-FR" sz="1800" dirty="0" smtClean="0">
                <a:solidFill>
                  <a:srgbClr val="002060"/>
                </a:solidFill>
              </a:rPr>
              <a:t>Dessalines became their leader once Napoléons troops were pushed away.</a:t>
            </a:r>
            <a:endParaRPr lang="en-US" sz="1800" dirty="0" smtClean="0">
              <a:solidFill>
                <a:srgbClr val="002060"/>
              </a:solidFill>
            </a:endParaRPr>
          </a:p>
          <a:p>
            <a:pPr>
              <a:buFont typeface="Wingdings" panose="05000000000000000000" pitchFamily="2" charset="2"/>
              <a:buChar char="v"/>
            </a:pPr>
            <a:endParaRPr lang="en-US" sz="1400" dirty="0">
              <a:solidFill>
                <a:srgbClr val="002060"/>
              </a:solidFill>
            </a:endParaRPr>
          </a:p>
          <a:p>
            <a:pPr>
              <a:buFont typeface="Wingdings" panose="05000000000000000000" pitchFamily="2" charset="2"/>
              <a:buChar char="v"/>
            </a:pPr>
            <a:endParaRPr lang="en-US" sz="1400" dirty="0" smtClean="0">
              <a:solidFill>
                <a:srgbClr val="002060"/>
              </a:solidFill>
            </a:endParaRPr>
          </a:p>
          <a:p>
            <a:pPr>
              <a:buFont typeface="Wingdings" panose="05000000000000000000" pitchFamily="2" charset="2"/>
              <a:buChar char="v"/>
            </a:pPr>
            <a:endParaRPr lang="en-US" sz="1400" dirty="0" smtClean="0">
              <a:solidFill>
                <a:srgbClr val="002060"/>
              </a:solidFill>
            </a:endParaRPr>
          </a:p>
          <a:p>
            <a:pPr>
              <a:buFont typeface="Wingdings" panose="05000000000000000000" pitchFamily="2" charset="2"/>
              <a:buChar char="v"/>
            </a:pPr>
            <a:endParaRPr lang="en-US" sz="1400" dirty="0">
              <a:solidFill>
                <a:srgbClr val="00206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554329"/>
            <a:ext cx="3581400" cy="230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6273225"/>
            <a:ext cx="2286000" cy="584775"/>
          </a:xfrm>
          <a:prstGeom prst="rect">
            <a:avLst/>
          </a:prstGeom>
          <a:noFill/>
        </p:spPr>
        <p:txBody>
          <a:bodyPr wrap="square" rtlCol="0">
            <a:spAutoFit/>
          </a:bodyPr>
          <a:lstStyle/>
          <a:p>
            <a:r>
              <a:rPr lang="en-US" sz="1600" dirty="0" smtClean="0">
                <a:solidFill>
                  <a:srgbClr val="002060"/>
                </a:solidFill>
              </a:rPr>
              <a:t>Ruins of the Haitian earthquake</a:t>
            </a:r>
            <a:endParaRPr lang="en-US" sz="1600" dirty="0">
              <a:solidFill>
                <a:srgbClr val="002060"/>
              </a:solidFill>
            </a:endParaRPr>
          </a:p>
        </p:txBody>
      </p:sp>
    </p:spTree>
    <p:extLst>
      <p:ext uri="{BB962C8B-B14F-4D97-AF65-F5344CB8AC3E}">
        <p14:creationId xmlns:p14="http://schemas.microsoft.com/office/powerpoint/2010/main" val="2310755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normAutofit/>
          </a:bodyPr>
          <a:lstStyle/>
          <a:p>
            <a:pPr algn="ctr"/>
            <a:r>
              <a:rPr lang="en-US" sz="4400" dirty="0" smtClean="0">
                <a:solidFill>
                  <a:srgbClr val="002060"/>
                </a:solidFill>
                <a:latin typeface="Colonna MT" panose="04020805060202030203" pitchFamily="82" charset="0"/>
              </a:rPr>
              <a:t>Geography…</a:t>
            </a:r>
            <a:endParaRPr lang="en-US" sz="4400" dirty="0">
              <a:solidFill>
                <a:srgbClr val="002060"/>
              </a:solidFill>
              <a:latin typeface="Colonna MT" panose="04020805060202030203" pitchFamily="82" charset="0"/>
            </a:endParaRPr>
          </a:p>
        </p:txBody>
      </p:sp>
      <p:sp>
        <p:nvSpPr>
          <p:cNvPr id="3" name="Content Placeholder 2"/>
          <p:cNvSpPr>
            <a:spLocks noGrp="1"/>
          </p:cNvSpPr>
          <p:nvPr>
            <p:ph idx="1"/>
          </p:nvPr>
        </p:nvSpPr>
        <p:spPr>
          <a:xfrm>
            <a:off x="152400" y="609600"/>
            <a:ext cx="7772400" cy="3733800"/>
          </a:xfrm>
        </p:spPr>
        <p:txBody>
          <a:bodyPr>
            <a:normAutofit lnSpcReduction="10000"/>
          </a:bodyPr>
          <a:lstStyle/>
          <a:p>
            <a:pPr>
              <a:buFont typeface="Wingdings" panose="05000000000000000000" pitchFamily="2" charset="2"/>
              <a:buChar char="v"/>
            </a:pPr>
            <a:r>
              <a:rPr lang="en-US" sz="2400" dirty="0" smtClean="0">
                <a:solidFill>
                  <a:srgbClr val="002060"/>
                </a:solidFill>
              </a:rPr>
              <a:t>Major Landforms</a:t>
            </a:r>
            <a:r>
              <a:rPr lang="en-US" sz="2400" dirty="0">
                <a:solidFill>
                  <a:srgbClr val="002060"/>
                </a:solidFill>
              </a:rPr>
              <a:t>: Pic La Stelle in the Massif De La Selle Mtns, Artibonite Plains , </a:t>
            </a:r>
            <a:r>
              <a:rPr lang="en-US" sz="2400" dirty="0" smtClean="0">
                <a:solidFill>
                  <a:srgbClr val="002060"/>
                </a:solidFill>
              </a:rPr>
              <a:t> and La </a:t>
            </a:r>
            <a:r>
              <a:rPr lang="en-US" sz="2400" dirty="0">
                <a:solidFill>
                  <a:srgbClr val="002060"/>
                </a:solidFill>
              </a:rPr>
              <a:t>Gonave Island </a:t>
            </a:r>
            <a:endParaRPr lang="en-US" sz="2400" dirty="0" smtClean="0">
              <a:solidFill>
                <a:srgbClr val="002060"/>
              </a:solidFill>
            </a:endParaRPr>
          </a:p>
          <a:p>
            <a:pPr>
              <a:buFont typeface="Wingdings" panose="05000000000000000000" pitchFamily="2" charset="2"/>
              <a:buChar char="v"/>
            </a:pPr>
            <a:r>
              <a:rPr lang="en-US" sz="2400" dirty="0">
                <a:solidFill>
                  <a:srgbClr val="002060"/>
                </a:solidFill>
              </a:rPr>
              <a:t>Major landmarks:Citadelle Laferriè </a:t>
            </a:r>
            <a:r>
              <a:rPr lang="en-US" sz="2400" dirty="0" smtClean="0">
                <a:solidFill>
                  <a:srgbClr val="002060"/>
                </a:solidFill>
              </a:rPr>
              <a:t>in Cap-Haitien, </a:t>
            </a:r>
            <a:r>
              <a:rPr lang="en-US" sz="2400" dirty="0">
                <a:solidFill>
                  <a:srgbClr val="002060"/>
                </a:solidFill>
              </a:rPr>
              <a:t>Iron Market in Port-au-Prince , Bassin Bleue in </a:t>
            </a:r>
            <a:r>
              <a:rPr lang="en-US" sz="2400" dirty="0" smtClean="0">
                <a:solidFill>
                  <a:srgbClr val="002060"/>
                </a:solidFill>
              </a:rPr>
              <a:t>Jacme</a:t>
            </a:r>
          </a:p>
          <a:p>
            <a:pPr>
              <a:buFont typeface="Wingdings" panose="05000000000000000000" pitchFamily="2" charset="2"/>
              <a:buChar char="v"/>
            </a:pPr>
            <a:r>
              <a:rPr lang="en-US" sz="2400" dirty="0" smtClean="0">
                <a:solidFill>
                  <a:srgbClr val="002060"/>
                </a:solidFill>
              </a:rPr>
              <a:t>Major bodies of water:</a:t>
            </a:r>
            <a:r>
              <a:rPr lang="fr-FR" sz="2400" dirty="0" smtClean="0">
                <a:solidFill>
                  <a:srgbClr val="002060"/>
                </a:solidFill>
              </a:rPr>
              <a:t>  (Rivers )Artibonite,  Rivière </a:t>
            </a:r>
            <a:r>
              <a:rPr lang="fr-FR" sz="2400" dirty="0">
                <a:solidFill>
                  <a:srgbClr val="002060"/>
                </a:solidFill>
              </a:rPr>
              <a:t>de la </a:t>
            </a:r>
            <a:r>
              <a:rPr lang="fr-FR" sz="2400" dirty="0" smtClean="0">
                <a:solidFill>
                  <a:srgbClr val="002060"/>
                </a:solidFill>
              </a:rPr>
              <a:t>Grand’Anse, Rivière </a:t>
            </a:r>
            <a:r>
              <a:rPr lang="fr-FR" sz="2400" dirty="0">
                <a:solidFill>
                  <a:srgbClr val="002060"/>
                </a:solidFill>
              </a:rPr>
              <a:t>de Cavaillon </a:t>
            </a:r>
            <a:r>
              <a:rPr lang="fr-FR" sz="2400" dirty="0" smtClean="0">
                <a:solidFill>
                  <a:srgbClr val="002060"/>
                </a:solidFill>
              </a:rPr>
              <a:t>,Rivière </a:t>
            </a:r>
            <a:r>
              <a:rPr lang="fr-FR" sz="2400" dirty="0">
                <a:solidFill>
                  <a:srgbClr val="002060"/>
                </a:solidFill>
              </a:rPr>
              <a:t>Momance </a:t>
            </a:r>
            <a:r>
              <a:rPr lang="fr-FR" sz="2400" dirty="0" smtClean="0">
                <a:solidFill>
                  <a:srgbClr val="002060"/>
                </a:solidFill>
              </a:rPr>
              <a:t>,Rivière </a:t>
            </a:r>
            <a:r>
              <a:rPr lang="fr-FR" sz="2400" dirty="0">
                <a:solidFill>
                  <a:srgbClr val="002060"/>
                </a:solidFill>
              </a:rPr>
              <a:t>du </a:t>
            </a:r>
            <a:r>
              <a:rPr lang="fr-FR" sz="2400" dirty="0" smtClean="0">
                <a:solidFill>
                  <a:srgbClr val="002060"/>
                </a:solidFill>
              </a:rPr>
              <a:t>Limbe. (Lakes</a:t>
            </a:r>
            <a:r>
              <a:rPr lang="fr-FR" sz="2400" dirty="0">
                <a:solidFill>
                  <a:srgbClr val="002060"/>
                </a:solidFill>
              </a:rPr>
              <a:t>) </a:t>
            </a:r>
            <a:r>
              <a:rPr lang="fr-FR" sz="2400" dirty="0" smtClean="0">
                <a:solidFill>
                  <a:srgbClr val="002060"/>
                </a:solidFill>
              </a:rPr>
              <a:t>Lake Azuei </a:t>
            </a:r>
            <a:r>
              <a:rPr lang="fr-FR" sz="2400" dirty="0">
                <a:solidFill>
                  <a:srgbClr val="002060"/>
                </a:solidFill>
              </a:rPr>
              <a:t>, Lake of </a:t>
            </a:r>
            <a:r>
              <a:rPr lang="fr-FR" sz="2400" dirty="0" smtClean="0">
                <a:solidFill>
                  <a:srgbClr val="002060"/>
                </a:solidFill>
              </a:rPr>
              <a:t>Miragoane</a:t>
            </a:r>
            <a:r>
              <a:rPr lang="fr-FR" sz="2400" dirty="0">
                <a:solidFill>
                  <a:srgbClr val="002060"/>
                </a:solidFill>
              </a:rPr>
              <a:t>, Trou </a:t>
            </a:r>
            <a:r>
              <a:rPr lang="fr-FR" sz="2400" dirty="0" smtClean="0">
                <a:solidFill>
                  <a:srgbClr val="002060"/>
                </a:solidFill>
              </a:rPr>
              <a:t>Caiman</a:t>
            </a:r>
          </a:p>
          <a:p>
            <a:pPr>
              <a:buFont typeface="Wingdings" panose="05000000000000000000" pitchFamily="2" charset="2"/>
              <a:buChar char="v"/>
            </a:pPr>
            <a:r>
              <a:rPr lang="fr-FR" sz="2400" dirty="0">
                <a:solidFill>
                  <a:srgbClr val="002060"/>
                </a:solidFill>
              </a:rPr>
              <a:t>Major </a:t>
            </a:r>
            <a:r>
              <a:rPr lang="fr-FR" sz="2400" dirty="0" smtClean="0">
                <a:solidFill>
                  <a:srgbClr val="002060"/>
                </a:solidFill>
              </a:rPr>
              <a:t>cities: Port-au-Prince (Capital ),Carrefour(second largest </a:t>
            </a:r>
            <a:r>
              <a:rPr lang="fr-FR" sz="2400" dirty="0">
                <a:solidFill>
                  <a:srgbClr val="002060"/>
                </a:solidFill>
              </a:rPr>
              <a:t>city</a:t>
            </a:r>
            <a:r>
              <a:rPr lang="fr-FR" sz="2400" dirty="0" smtClean="0">
                <a:solidFill>
                  <a:srgbClr val="002060"/>
                </a:solidFill>
              </a:rPr>
              <a:t>)</a:t>
            </a:r>
            <a:endParaRPr lang="fr-FR" sz="2400" dirty="0">
              <a:solidFill>
                <a:srgbClr val="002060"/>
              </a:solidFill>
            </a:endParaRPr>
          </a:p>
          <a:p>
            <a:pPr marL="68580" indent="0">
              <a:buNone/>
            </a:pPr>
            <a:endParaRPr lang="fr-FR" dirty="0">
              <a:solidFill>
                <a:srgbClr val="002060"/>
              </a:solidFill>
            </a:endParaRPr>
          </a:p>
          <a:p>
            <a:pPr marL="68580" indent="0">
              <a:buNone/>
            </a:pPr>
            <a:endParaRPr lang="en-US" dirty="0" smtClean="0">
              <a:solidFill>
                <a:srgbClr val="002060"/>
              </a:solidFill>
            </a:endParaRPr>
          </a:p>
          <a:p>
            <a:pPr>
              <a:buFont typeface="Wingdings" panose="05000000000000000000" pitchFamily="2" charset="2"/>
              <a:buChar char="v"/>
            </a:pPr>
            <a:endParaRPr lang="en-US" dirty="0">
              <a:solidFill>
                <a:srgbClr val="00206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926" y="3948752"/>
            <a:ext cx="4347748" cy="290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5588" y="6324600"/>
            <a:ext cx="1905000" cy="646331"/>
          </a:xfrm>
          <a:prstGeom prst="rect">
            <a:avLst/>
          </a:prstGeom>
          <a:noFill/>
        </p:spPr>
        <p:txBody>
          <a:bodyPr wrap="square" rtlCol="0">
            <a:spAutoFit/>
          </a:bodyPr>
          <a:lstStyle/>
          <a:p>
            <a:r>
              <a:rPr lang="en-US" dirty="0" smtClean="0">
                <a:solidFill>
                  <a:srgbClr val="002060"/>
                </a:solidFill>
              </a:rPr>
              <a:t>River Atribonite in Haiti</a:t>
            </a:r>
            <a:endParaRPr lang="en-US" dirty="0">
              <a:solidFill>
                <a:srgbClr val="002060"/>
              </a:solidFill>
            </a:endParaRPr>
          </a:p>
        </p:txBody>
      </p:sp>
    </p:spTree>
    <p:extLst>
      <p:ext uri="{BB962C8B-B14F-4D97-AF65-F5344CB8AC3E}">
        <p14:creationId xmlns:p14="http://schemas.microsoft.com/office/powerpoint/2010/main" val="1370983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45" y="-152400"/>
            <a:ext cx="7772400" cy="1143000"/>
          </a:xfrm>
        </p:spPr>
        <p:txBody>
          <a:bodyPr>
            <a:normAutofit/>
          </a:bodyPr>
          <a:lstStyle/>
          <a:p>
            <a:pPr algn="ctr"/>
            <a:r>
              <a:rPr lang="en-US" sz="4800" dirty="0" smtClean="0">
                <a:solidFill>
                  <a:srgbClr val="101E4C"/>
                </a:solidFill>
                <a:latin typeface="Colonna MT" panose="04020805060202030203" pitchFamily="82" charset="0"/>
              </a:rPr>
              <a:t>CULTURE…</a:t>
            </a:r>
            <a:endParaRPr lang="en-US" sz="4800" dirty="0">
              <a:solidFill>
                <a:srgbClr val="101E4C"/>
              </a:solidFill>
              <a:latin typeface="Colonna MT" panose="04020805060202030203" pitchFamily="82" charset="0"/>
            </a:endParaRPr>
          </a:p>
        </p:txBody>
      </p:sp>
      <p:sp>
        <p:nvSpPr>
          <p:cNvPr id="3" name="Content Placeholder 2"/>
          <p:cNvSpPr>
            <a:spLocks noGrp="1"/>
          </p:cNvSpPr>
          <p:nvPr>
            <p:ph idx="1"/>
          </p:nvPr>
        </p:nvSpPr>
        <p:spPr>
          <a:xfrm>
            <a:off x="0" y="533400"/>
            <a:ext cx="8839200" cy="5867400"/>
          </a:xfrm>
        </p:spPr>
        <p:txBody>
          <a:bodyPr>
            <a:noAutofit/>
          </a:bodyPr>
          <a:lstStyle/>
          <a:p>
            <a:pPr>
              <a:buFont typeface="Wingdings" panose="05000000000000000000" pitchFamily="2" charset="2"/>
              <a:buChar char="v"/>
            </a:pPr>
            <a:r>
              <a:rPr lang="en-US" dirty="0" smtClean="0">
                <a:solidFill>
                  <a:srgbClr val="101E4C"/>
                </a:solidFill>
              </a:rPr>
              <a:t>Clothing:  Most people wear lightweight clothing </a:t>
            </a:r>
            <a:r>
              <a:rPr lang="en-US" dirty="0" smtClean="0">
                <a:solidFill>
                  <a:srgbClr val="101E4C"/>
                </a:solidFill>
              </a:rPr>
              <a:t>the U.S. </a:t>
            </a:r>
            <a:r>
              <a:rPr lang="en-US" dirty="0" smtClean="0">
                <a:solidFill>
                  <a:srgbClr val="101E4C"/>
                </a:solidFill>
              </a:rPr>
              <a:t>is Haiti’s main importer of clothing , so the clothing is westernized with American brands.</a:t>
            </a:r>
          </a:p>
          <a:p>
            <a:pPr>
              <a:buFont typeface="Wingdings" panose="05000000000000000000" pitchFamily="2" charset="2"/>
              <a:buChar char="v"/>
            </a:pPr>
            <a:r>
              <a:rPr lang="en-US" dirty="0" smtClean="0">
                <a:solidFill>
                  <a:srgbClr val="101E4C"/>
                </a:solidFill>
              </a:rPr>
              <a:t>Music: The traditional music of Haiti is influenced mostly by European countries such as France . For </a:t>
            </a:r>
            <a:r>
              <a:rPr lang="en-US" dirty="0" smtClean="0">
                <a:solidFill>
                  <a:srgbClr val="101E4C"/>
                </a:solidFill>
              </a:rPr>
              <a:t>example, </a:t>
            </a:r>
            <a:r>
              <a:rPr lang="en-US" dirty="0" smtClean="0">
                <a:solidFill>
                  <a:srgbClr val="101E4C"/>
                </a:solidFill>
              </a:rPr>
              <a:t>the French “Merengue”. Additional music derives from countries all over the world such as hip hop and pop music. </a:t>
            </a:r>
          </a:p>
          <a:p>
            <a:pPr>
              <a:buFont typeface="Wingdings" panose="05000000000000000000" pitchFamily="2" charset="2"/>
              <a:buChar char="v"/>
            </a:pPr>
            <a:r>
              <a:rPr lang="en-US" dirty="0" smtClean="0">
                <a:solidFill>
                  <a:srgbClr val="101E4C"/>
                </a:solidFill>
              </a:rPr>
              <a:t> Major holidays: Independence day (January 1</a:t>
            </a:r>
            <a:r>
              <a:rPr lang="en-US" baseline="30000" dirty="0" smtClean="0">
                <a:solidFill>
                  <a:srgbClr val="101E4C"/>
                </a:solidFill>
              </a:rPr>
              <a:t>st</a:t>
            </a:r>
            <a:r>
              <a:rPr lang="en-US" dirty="0" smtClean="0">
                <a:solidFill>
                  <a:srgbClr val="101E4C"/>
                </a:solidFill>
              </a:rPr>
              <a:t>), Ancestors day (January 2</a:t>
            </a:r>
            <a:r>
              <a:rPr lang="en-US" baseline="30000" dirty="0" smtClean="0">
                <a:solidFill>
                  <a:srgbClr val="101E4C"/>
                </a:solidFill>
              </a:rPr>
              <a:t>nd </a:t>
            </a:r>
            <a:r>
              <a:rPr lang="en-US" dirty="0">
                <a:solidFill>
                  <a:srgbClr val="101E4C"/>
                </a:solidFill>
              </a:rPr>
              <a:t> </a:t>
            </a:r>
            <a:r>
              <a:rPr lang="en-US" dirty="0" smtClean="0">
                <a:solidFill>
                  <a:srgbClr val="101E4C"/>
                </a:solidFill>
              </a:rPr>
              <a:t>, special parades are held to honor ancestors.) </a:t>
            </a:r>
            <a:r>
              <a:rPr lang="en-US" dirty="0">
                <a:solidFill>
                  <a:srgbClr val="101E4C"/>
                </a:solidFill>
              </a:rPr>
              <a:t>,</a:t>
            </a:r>
            <a:r>
              <a:rPr lang="en-US" dirty="0" smtClean="0">
                <a:solidFill>
                  <a:srgbClr val="101E4C"/>
                </a:solidFill>
              </a:rPr>
              <a:t>Carnival(month of February a celebration leading up to Mardi Gras), Easter ,and Christmas. </a:t>
            </a:r>
          </a:p>
          <a:p>
            <a:pPr>
              <a:buFont typeface="Wingdings" panose="05000000000000000000" pitchFamily="2" charset="2"/>
              <a:buChar char="v"/>
            </a:pPr>
            <a:r>
              <a:rPr lang="en-US" dirty="0" smtClean="0">
                <a:solidFill>
                  <a:srgbClr val="101E4C"/>
                </a:solidFill>
              </a:rPr>
              <a:t>Religions</a:t>
            </a:r>
            <a:r>
              <a:rPr lang="en-US" dirty="0">
                <a:solidFill>
                  <a:srgbClr val="101E4C"/>
                </a:solidFill>
              </a:rPr>
              <a:t>: Roman Catholic 80%, Protestant 16% </a:t>
            </a:r>
            <a:r>
              <a:rPr lang="en-US" dirty="0" smtClean="0">
                <a:solidFill>
                  <a:srgbClr val="101E4C"/>
                </a:solidFill>
              </a:rPr>
              <a:t>, </a:t>
            </a:r>
            <a:r>
              <a:rPr lang="en-US" dirty="0">
                <a:solidFill>
                  <a:srgbClr val="101E4C"/>
                </a:solidFill>
              </a:rPr>
              <a:t>none 1%, other 3</a:t>
            </a:r>
            <a:r>
              <a:rPr lang="en-US" dirty="0" smtClean="0">
                <a:solidFill>
                  <a:srgbClr val="101E4C"/>
                </a:solidFill>
              </a:rPr>
              <a:t>%(about half of the country practices voodoo.)</a:t>
            </a:r>
          </a:p>
          <a:p>
            <a:pPr>
              <a:buFont typeface="Wingdings" panose="05000000000000000000" pitchFamily="2" charset="2"/>
              <a:buChar char="v"/>
            </a:pPr>
            <a:r>
              <a:rPr lang="en-US" dirty="0" smtClean="0">
                <a:solidFill>
                  <a:srgbClr val="101E4C"/>
                </a:solidFill>
              </a:rPr>
              <a:t>Food:  Haiti’s foods are </a:t>
            </a:r>
            <a:r>
              <a:rPr lang="en-US" dirty="0">
                <a:solidFill>
                  <a:srgbClr val="101E4C"/>
                </a:solidFill>
              </a:rPr>
              <a:t>E</a:t>
            </a:r>
            <a:r>
              <a:rPr lang="en-US" dirty="0" smtClean="0">
                <a:solidFill>
                  <a:srgbClr val="101E4C"/>
                </a:solidFill>
              </a:rPr>
              <a:t>uropean influenced . </a:t>
            </a:r>
            <a:r>
              <a:rPr lang="en-US" dirty="0">
                <a:solidFill>
                  <a:srgbClr val="101E4C"/>
                </a:solidFill>
              </a:rPr>
              <a:t>For example French cheeses, desserts, and </a:t>
            </a:r>
            <a:r>
              <a:rPr lang="en-US" dirty="0" smtClean="0">
                <a:solidFill>
                  <a:srgbClr val="101E4C"/>
                </a:solidFill>
              </a:rPr>
              <a:t>breads. Also , okra(for gumbo) , and meals such as red </a:t>
            </a:r>
            <a:r>
              <a:rPr lang="en-US" dirty="0">
                <a:solidFill>
                  <a:srgbClr val="101E4C"/>
                </a:solidFill>
              </a:rPr>
              <a:t>beans and </a:t>
            </a:r>
            <a:r>
              <a:rPr lang="en-US" dirty="0" smtClean="0">
                <a:solidFill>
                  <a:srgbClr val="101E4C"/>
                </a:solidFill>
              </a:rPr>
              <a:t>rice. are common . </a:t>
            </a:r>
          </a:p>
          <a:p>
            <a:pPr>
              <a:buFont typeface="Wingdings" panose="05000000000000000000" pitchFamily="2" charset="2"/>
              <a:buChar char="v"/>
            </a:pPr>
            <a:r>
              <a:rPr lang="en-US" dirty="0" smtClean="0">
                <a:solidFill>
                  <a:srgbClr val="101E4C"/>
                </a:solidFill>
              </a:rPr>
              <a:t>Government: Haiti’s gov’t is </a:t>
            </a:r>
            <a:r>
              <a:rPr lang="en-US" dirty="0">
                <a:solidFill>
                  <a:srgbClr val="101E4C"/>
                </a:solidFill>
              </a:rPr>
              <a:t>a Republic. </a:t>
            </a:r>
            <a:r>
              <a:rPr lang="en-US" dirty="0" smtClean="0">
                <a:solidFill>
                  <a:srgbClr val="101E4C"/>
                </a:solidFill>
              </a:rPr>
              <a:t>Their president is </a:t>
            </a:r>
            <a:r>
              <a:rPr lang="en-US" dirty="0">
                <a:solidFill>
                  <a:srgbClr val="101E4C"/>
                </a:solidFill>
              </a:rPr>
              <a:t>Michel </a:t>
            </a:r>
            <a:r>
              <a:rPr lang="en-US" dirty="0" smtClean="0">
                <a:solidFill>
                  <a:srgbClr val="101E4C"/>
                </a:solidFill>
              </a:rPr>
              <a:t>Martelly (since </a:t>
            </a:r>
            <a:r>
              <a:rPr lang="en-US" dirty="0" smtClean="0">
                <a:solidFill>
                  <a:srgbClr val="101E4C"/>
                </a:solidFill>
              </a:rPr>
              <a:t>May 14 2011) </a:t>
            </a:r>
            <a:r>
              <a:rPr lang="en-US" dirty="0" smtClean="0">
                <a:solidFill>
                  <a:srgbClr val="101E4C"/>
                </a:solidFill>
              </a:rPr>
              <a:t>The head </a:t>
            </a:r>
            <a:r>
              <a:rPr lang="en-US" dirty="0">
                <a:solidFill>
                  <a:srgbClr val="101E4C"/>
                </a:solidFill>
              </a:rPr>
              <a:t>of </a:t>
            </a:r>
            <a:r>
              <a:rPr lang="en-US" dirty="0" smtClean="0">
                <a:solidFill>
                  <a:srgbClr val="101E4C"/>
                </a:solidFill>
              </a:rPr>
              <a:t>government is the Prime Minister, </a:t>
            </a:r>
            <a:r>
              <a:rPr lang="en-US" dirty="0">
                <a:solidFill>
                  <a:srgbClr val="101E4C"/>
                </a:solidFill>
              </a:rPr>
              <a:t>Laurent </a:t>
            </a:r>
            <a:r>
              <a:rPr lang="en-US" dirty="0" smtClean="0">
                <a:solidFill>
                  <a:srgbClr val="101E4C"/>
                </a:solidFill>
              </a:rPr>
              <a:t>Lamothe (since </a:t>
            </a:r>
            <a:r>
              <a:rPr lang="en-US" dirty="0" smtClean="0">
                <a:solidFill>
                  <a:srgbClr val="101E4C"/>
                </a:solidFill>
              </a:rPr>
              <a:t>May 16 2012)</a:t>
            </a:r>
            <a:endParaRPr lang="en-US" dirty="0">
              <a:solidFill>
                <a:srgbClr val="101E4C"/>
              </a:solidFill>
            </a:endParaRPr>
          </a:p>
        </p:txBody>
      </p:sp>
      <p:pic>
        <p:nvPicPr>
          <p:cNvPr id="4" name="Picture 3"/>
          <p:cNvPicPr>
            <a:picLocks noChangeAspect="1"/>
          </p:cNvPicPr>
          <p:nvPr/>
        </p:nvPicPr>
        <p:blipFill>
          <a:blip r:embed="rId3"/>
          <a:stretch>
            <a:fillRect/>
          </a:stretch>
        </p:blipFill>
        <p:spPr>
          <a:xfrm>
            <a:off x="5943600" y="5570113"/>
            <a:ext cx="1966955" cy="1287887"/>
          </a:xfrm>
          <a:prstGeom prst="rect">
            <a:avLst/>
          </a:prstGeom>
        </p:spPr>
      </p:pic>
      <p:sp>
        <p:nvSpPr>
          <p:cNvPr id="5" name="TextBox 4"/>
          <p:cNvSpPr txBox="1"/>
          <p:nvPr/>
        </p:nvSpPr>
        <p:spPr>
          <a:xfrm>
            <a:off x="3886200" y="6044625"/>
            <a:ext cx="2057400" cy="584775"/>
          </a:xfrm>
          <a:prstGeom prst="rect">
            <a:avLst/>
          </a:prstGeom>
          <a:noFill/>
        </p:spPr>
        <p:txBody>
          <a:bodyPr wrap="square" rtlCol="0">
            <a:spAutoFit/>
          </a:bodyPr>
          <a:lstStyle/>
          <a:p>
            <a:r>
              <a:rPr lang="en-US" sz="1600" dirty="0" smtClean="0"/>
              <a:t>Carnival in Haiti 2014 parade</a:t>
            </a:r>
            <a:endParaRPr lang="en-US" sz="1600" dirty="0"/>
          </a:p>
        </p:txBody>
      </p:sp>
    </p:spTree>
    <p:extLst>
      <p:ext uri="{BB962C8B-B14F-4D97-AF65-F5344CB8AC3E}">
        <p14:creationId xmlns:p14="http://schemas.microsoft.com/office/powerpoint/2010/main" val="3570273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0"/>
            <a:ext cx="7772400" cy="1143000"/>
          </a:xfrm>
        </p:spPr>
        <p:txBody>
          <a:bodyPr/>
          <a:lstStyle/>
          <a:p>
            <a:pPr algn="ctr"/>
            <a:r>
              <a:rPr lang="en-US" dirty="0" smtClean="0">
                <a:solidFill>
                  <a:srgbClr val="101E4C"/>
                </a:solidFill>
                <a:latin typeface="Colonna MT" panose="04020805060202030203" pitchFamily="82" charset="0"/>
              </a:rPr>
              <a:t>Economy…</a:t>
            </a:r>
            <a:endParaRPr lang="en-US" dirty="0">
              <a:solidFill>
                <a:srgbClr val="101E4C"/>
              </a:solidFill>
              <a:latin typeface="Colonna MT" panose="04020805060202030203" pitchFamily="82" charset="0"/>
            </a:endParaRPr>
          </a:p>
        </p:txBody>
      </p:sp>
      <p:sp>
        <p:nvSpPr>
          <p:cNvPr id="3" name="Content Placeholder 2"/>
          <p:cNvSpPr>
            <a:spLocks noGrp="1"/>
          </p:cNvSpPr>
          <p:nvPr>
            <p:ph idx="1"/>
          </p:nvPr>
        </p:nvSpPr>
        <p:spPr>
          <a:xfrm>
            <a:off x="312193" y="595384"/>
            <a:ext cx="8458200" cy="5328313"/>
          </a:xfrm>
        </p:spPr>
        <p:txBody>
          <a:bodyPr>
            <a:normAutofit/>
          </a:bodyPr>
          <a:lstStyle/>
          <a:p>
            <a:pPr>
              <a:buFont typeface="Wingdings" panose="05000000000000000000" pitchFamily="2" charset="2"/>
              <a:buChar char="v"/>
            </a:pPr>
            <a:r>
              <a:rPr lang="en-US" sz="2400" dirty="0" smtClean="0">
                <a:solidFill>
                  <a:srgbClr val="101E4C"/>
                </a:solidFill>
              </a:rPr>
              <a:t>Natural Resources</a:t>
            </a:r>
            <a:r>
              <a:rPr lang="en-US" sz="2400" dirty="0">
                <a:solidFill>
                  <a:srgbClr val="101E4C"/>
                </a:solidFill>
              </a:rPr>
              <a:t>: </a:t>
            </a:r>
            <a:r>
              <a:rPr lang="en-US" sz="2400" dirty="0" smtClean="0">
                <a:solidFill>
                  <a:srgbClr val="101E4C"/>
                </a:solidFill>
              </a:rPr>
              <a:t> (petroleum , fuel)oils</a:t>
            </a:r>
            <a:r>
              <a:rPr lang="en-US" sz="2400" dirty="0">
                <a:solidFill>
                  <a:srgbClr val="101E4C"/>
                </a:solidFill>
              </a:rPr>
              <a:t>, cocoa, mangoes, </a:t>
            </a:r>
            <a:r>
              <a:rPr lang="en-US" sz="2400" dirty="0" smtClean="0">
                <a:solidFill>
                  <a:srgbClr val="101E4C"/>
                </a:solidFill>
              </a:rPr>
              <a:t>coffee , industrial manufacturing, sugar ,bauxite</a:t>
            </a:r>
            <a:r>
              <a:rPr lang="en-US" sz="2400" dirty="0">
                <a:solidFill>
                  <a:srgbClr val="101E4C"/>
                </a:solidFill>
              </a:rPr>
              <a:t>, copper, calcium carbonate, gold, marble</a:t>
            </a:r>
            <a:r>
              <a:rPr lang="en-US" sz="2400" dirty="0" smtClean="0">
                <a:solidFill>
                  <a:srgbClr val="101E4C"/>
                </a:solidFill>
              </a:rPr>
              <a:t>, and </a:t>
            </a:r>
            <a:r>
              <a:rPr lang="en-US" sz="2400" dirty="0">
                <a:solidFill>
                  <a:srgbClr val="101E4C"/>
                </a:solidFill>
              </a:rPr>
              <a:t>hydropower</a:t>
            </a:r>
            <a:endParaRPr lang="en-US" sz="2400" dirty="0" smtClean="0">
              <a:solidFill>
                <a:srgbClr val="101E4C"/>
              </a:solidFill>
            </a:endParaRPr>
          </a:p>
          <a:p>
            <a:pPr>
              <a:buFont typeface="Wingdings" panose="05000000000000000000" pitchFamily="2" charset="2"/>
              <a:buChar char="v"/>
            </a:pPr>
            <a:r>
              <a:rPr lang="en-US" sz="2400" dirty="0" smtClean="0">
                <a:solidFill>
                  <a:srgbClr val="101E4C"/>
                </a:solidFill>
              </a:rPr>
              <a:t>Manufacturing areas: Agriculture</a:t>
            </a:r>
            <a:r>
              <a:rPr lang="en-US" sz="2400" dirty="0">
                <a:solidFill>
                  <a:srgbClr val="101E4C"/>
                </a:solidFill>
              </a:rPr>
              <a:t>, forestry, and </a:t>
            </a:r>
            <a:r>
              <a:rPr lang="en-US" sz="2400" dirty="0" smtClean="0">
                <a:solidFill>
                  <a:srgbClr val="101E4C"/>
                </a:solidFill>
              </a:rPr>
              <a:t>fishing</a:t>
            </a:r>
          </a:p>
          <a:p>
            <a:pPr>
              <a:buFont typeface="Wingdings" panose="05000000000000000000" pitchFamily="2" charset="2"/>
              <a:buChar char="v"/>
            </a:pPr>
            <a:endParaRPr lang="en-US" sz="2400" dirty="0" smtClean="0">
              <a:solidFill>
                <a:srgbClr val="101E4C"/>
              </a:solidFill>
            </a:endParaRPr>
          </a:p>
          <a:p>
            <a:pPr>
              <a:buFont typeface="Wingdings" panose="05000000000000000000" pitchFamily="2" charset="2"/>
              <a:buChar char="v"/>
            </a:pPr>
            <a:r>
              <a:rPr lang="en-US" sz="2400" dirty="0" smtClean="0">
                <a:solidFill>
                  <a:srgbClr val="101E4C"/>
                </a:solidFill>
              </a:rPr>
              <a:t>Land </a:t>
            </a:r>
            <a:r>
              <a:rPr lang="en-US" sz="2400" dirty="0">
                <a:solidFill>
                  <a:srgbClr val="101E4C"/>
                </a:solidFill>
              </a:rPr>
              <a:t>use :36.04%  arable </a:t>
            </a:r>
            <a:r>
              <a:rPr lang="en-US" sz="2400" dirty="0" smtClean="0">
                <a:solidFill>
                  <a:srgbClr val="101E4C"/>
                </a:solidFill>
              </a:rPr>
              <a:t>(land replanted </a:t>
            </a:r>
            <a:r>
              <a:rPr lang="en-US" sz="2400" dirty="0">
                <a:solidFill>
                  <a:srgbClr val="101E4C"/>
                </a:solidFill>
              </a:rPr>
              <a:t>after each harvest), permanent crops10.09% ( l</a:t>
            </a:r>
            <a:r>
              <a:rPr lang="en-US" sz="2400" dirty="0" smtClean="0">
                <a:solidFill>
                  <a:srgbClr val="101E4C"/>
                </a:solidFill>
              </a:rPr>
              <a:t>and </a:t>
            </a:r>
            <a:r>
              <a:rPr lang="en-US" sz="2400" dirty="0">
                <a:solidFill>
                  <a:srgbClr val="101E4C"/>
                </a:solidFill>
              </a:rPr>
              <a:t>cultivated for crops </a:t>
            </a:r>
            <a:r>
              <a:rPr lang="en-US" sz="2400" dirty="0" smtClean="0">
                <a:solidFill>
                  <a:srgbClr val="101E4C"/>
                </a:solidFill>
              </a:rPr>
              <a:t>that are not replanted </a:t>
            </a:r>
            <a:r>
              <a:rPr lang="en-US" sz="2400" dirty="0">
                <a:solidFill>
                  <a:srgbClr val="101E4C"/>
                </a:solidFill>
              </a:rPr>
              <a:t>after each </a:t>
            </a:r>
            <a:r>
              <a:rPr lang="en-US" sz="2400" dirty="0" smtClean="0">
                <a:solidFill>
                  <a:srgbClr val="101E4C"/>
                </a:solidFill>
              </a:rPr>
              <a:t>harvest</a:t>
            </a:r>
            <a:r>
              <a:rPr lang="en-US" sz="2400" dirty="0">
                <a:solidFill>
                  <a:srgbClr val="101E4C"/>
                </a:solidFill>
              </a:rPr>
              <a:t>.), and other 53.87% (any land not arable or under permanent </a:t>
            </a:r>
            <a:r>
              <a:rPr lang="en-US" sz="2400" dirty="0" smtClean="0">
                <a:solidFill>
                  <a:srgbClr val="101E4C"/>
                </a:solidFill>
              </a:rPr>
              <a:t>crops.)</a:t>
            </a:r>
          </a:p>
          <a:p>
            <a:pPr>
              <a:buFont typeface="Wingdings" panose="05000000000000000000" pitchFamily="2" charset="2"/>
              <a:buChar char="v"/>
            </a:pPr>
            <a:r>
              <a:rPr lang="en-US" sz="2400" dirty="0" smtClean="0">
                <a:solidFill>
                  <a:srgbClr val="101E4C"/>
                </a:solidFill>
              </a:rPr>
              <a:t>Major jobs: Major jobs are found in services and agriculture.</a:t>
            </a:r>
          </a:p>
          <a:p>
            <a:pPr>
              <a:buFont typeface="Wingdings" panose="05000000000000000000" pitchFamily="2" charset="2"/>
              <a:buChar char="v"/>
            </a:pPr>
            <a:r>
              <a:rPr lang="en-US" sz="2400" dirty="0" smtClean="0">
                <a:solidFill>
                  <a:srgbClr val="101E4C"/>
                </a:solidFill>
              </a:rPr>
              <a:t>Currency: Haitian gourde ,1.00 USD=39.4000 HTG</a:t>
            </a:r>
          </a:p>
          <a:p>
            <a:pPr marL="68580" indent="0">
              <a:buNone/>
            </a:pPr>
            <a:endParaRPr lang="en-US" sz="2400" dirty="0" smtClean="0">
              <a:solidFill>
                <a:srgbClr val="101E4C"/>
              </a:solidFill>
            </a:endParaRPr>
          </a:p>
          <a:p>
            <a:pPr marL="68580" indent="0">
              <a:buNone/>
            </a:pPr>
            <a:endParaRPr lang="en-US" dirty="0" smtClean="0">
              <a:solidFill>
                <a:srgbClr val="101E4C"/>
              </a:solidFill>
            </a:endParaRPr>
          </a:p>
          <a:p>
            <a:pPr>
              <a:buFont typeface="Wingdings" panose="05000000000000000000" pitchFamily="2" charset="2"/>
              <a:buChar char="v"/>
            </a:pPr>
            <a:endParaRPr lang="en-US" dirty="0" smtClean="0">
              <a:solidFill>
                <a:srgbClr val="101E4C"/>
              </a:solidFill>
            </a:endParaRPr>
          </a:p>
          <a:p>
            <a:pPr>
              <a:buFont typeface="Wingdings" panose="05000000000000000000" pitchFamily="2" charset="2"/>
              <a:buChar char="v"/>
            </a:pPr>
            <a:endParaRPr lang="en-US" dirty="0" smtClean="0">
              <a:solidFill>
                <a:srgbClr val="101E4C"/>
              </a:solidFill>
            </a:endParaRPr>
          </a:p>
          <a:p>
            <a:pPr>
              <a:buFont typeface="Wingdings" panose="05000000000000000000" pitchFamily="2" charset="2"/>
              <a:buChar char="v"/>
            </a:pPr>
            <a:endParaRPr lang="en-US" dirty="0" smtClean="0">
              <a:solidFill>
                <a:srgbClr val="101E4C"/>
              </a:solidFill>
            </a:endParaRPr>
          </a:p>
          <a:p>
            <a:pPr>
              <a:buFont typeface="Wingdings" panose="05000000000000000000" pitchFamily="2" charset="2"/>
              <a:buChar char="v"/>
            </a:pPr>
            <a:endParaRPr lang="en-US" dirty="0" smtClean="0">
              <a:solidFill>
                <a:srgbClr val="101E4C"/>
              </a:solidFill>
            </a:endParaRPr>
          </a:p>
          <a:p>
            <a:pPr>
              <a:buFont typeface="Wingdings" panose="05000000000000000000" pitchFamily="2" charset="2"/>
              <a:buChar char="v"/>
            </a:pPr>
            <a:endParaRPr lang="en-US" dirty="0" smtClean="0">
              <a:solidFill>
                <a:srgbClr val="101E4C"/>
              </a:solidFill>
            </a:endParaRPr>
          </a:p>
          <a:p>
            <a:pPr>
              <a:buFont typeface="Wingdings" panose="05000000000000000000" pitchFamily="2" charset="2"/>
              <a:buChar char="v"/>
            </a:pPr>
            <a:endParaRPr lang="en-US" dirty="0">
              <a:solidFill>
                <a:srgbClr val="101E4C"/>
              </a:solidFill>
            </a:endParaRPr>
          </a:p>
        </p:txBody>
      </p:sp>
      <p:pic>
        <p:nvPicPr>
          <p:cNvPr id="4" name="Picture 3"/>
          <p:cNvPicPr>
            <a:picLocks noChangeAspect="1"/>
          </p:cNvPicPr>
          <p:nvPr/>
        </p:nvPicPr>
        <p:blipFill>
          <a:blip r:embed="rId2"/>
          <a:stretch>
            <a:fillRect/>
          </a:stretch>
        </p:blipFill>
        <p:spPr>
          <a:xfrm>
            <a:off x="5867400" y="5257800"/>
            <a:ext cx="3415499" cy="1752600"/>
          </a:xfrm>
          <a:prstGeom prst="rect">
            <a:avLst/>
          </a:prstGeom>
        </p:spPr>
      </p:pic>
      <p:sp>
        <p:nvSpPr>
          <p:cNvPr id="8" name="TextBox 7"/>
          <p:cNvSpPr txBox="1"/>
          <p:nvPr/>
        </p:nvSpPr>
        <p:spPr>
          <a:xfrm>
            <a:off x="4114800" y="6134100"/>
            <a:ext cx="3048000" cy="369332"/>
          </a:xfrm>
          <a:prstGeom prst="rect">
            <a:avLst/>
          </a:prstGeom>
          <a:noFill/>
        </p:spPr>
        <p:txBody>
          <a:bodyPr wrap="square" rtlCol="0">
            <a:spAutoFit/>
          </a:bodyPr>
          <a:lstStyle/>
          <a:p>
            <a:r>
              <a:rPr lang="en-US" dirty="0" smtClean="0">
                <a:solidFill>
                  <a:srgbClr val="FF0000"/>
                </a:solidFill>
              </a:rPr>
              <a:t>Haitian Gourde:</a:t>
            </a:r>
            <a:endParaRPr lang="en-US" dirty="0">
              <a:solidFill>
                <a:srgbClr val="FF0000"/>
              </a:solidFill>
            </a:endParaRPr>
          </a:p>
        </p:txBody>
      </p:sp>
    </p:spTree>
    <p:extLst>
      <p:ext uri="{BB962C8B-B14F-4D97-AF65-F5344CB8AC3E}">
        <p14:creationId xmlns:p14="http://schemas.microsoft.com/office/powerpoint/2010/main" val="1867051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101E4C"/>
                </a:solidFill>
                <a:latin typeface="Colonna MT" panose="04020805060202030203" pitchFamily="82" charset="0"/>
              </a:rPr>
              <a:t>Climate…</a:t>
            </a:r>
            <a:endParaRPr lang="en-US" sz="4400" dirty="0">
              <a:solidFill>
                <a:srgbClr val="101E4C"/>
              </a:solidFill>
              <a:latin typeface="Colonna MT" panose="04020805060202030203" pitchFamily="82" charset="0"/>
            </a:endParaRPr>
          </a:p>
        </p:txBody>
      </p:sp>
      <p:sp>
        <p:nvSpPr>
          <p:cNvPr id="3" name="Content Placeholder 2"/>
          <p:cNvSpPr>
            <a:spLocks noGrp="1"/>
          </p:cNvSpPr>
          <p:nvPr>
            <p:ph idx="1"/>
          </p:nvPr>
        </p:nvSpPr>
        <p:spPr>
          <a:xfrm>
            <a:off x="381000" y="1295400"/>
            <a:ext cx="7772400" cy="3733800"/>
          </a:xfrm>
        </p:spPr>
        <p:txBody>
          <a:bodyPr>
            <a:normAutofit/>
          </a:bodyPr>
          <a:lstStyle/>
          <a:p>
            <a:pPr>
              <a:buFont typeface="Wingdings" panose="05000000000000000000" pitchFamily="2" charset="2"/>
              <a:buChar char="v"/>
            </a:pPr>
            <a:r>
              <a:rPr lang="en-US" dirty="0" smtClean="0">
                <a:solidFill>
                  <a:srgbClr val="101E4C"/>
                </a:solidFill>
              </a:rPr>
              <a:t>General weather conditions: tropical , semi-arid ( very humid at times)</a:t>
            </a:r>
          </a:p>
          <a:p>
            <a:pPr>
              <a:buFont typeface="Wingdings" panose="05000000000000000000" pitchFamily="2" charset="2"/>
              <a:buChar char="v"/>
            </a:pPr>
            <a:r>
              <a:rPr lang="en-US" dirty="0" smtClean="0">
                <a:solidFill>
                  <a:srgbClr val="101E4C"/>
                </a:solidFill>
              </a:rPr>
              <a:t>Average </a:t>
            </a:r>
            <a:r>
              <a:rPr lang="en-US" dirty="0">
                <a:solidFill>
                  <a:srgbClr val="101E4C"/>
                </a:solidFill>
              </a:rPr>
              <a:t>yearly rainfall:137 cm (54 in</a:t>
            </a:r>
            <a:r>
              <a:rPr lang="en-US" dirty="0" smtClean="0">
                <a:solidFill>
                  <a:srgbClr val="101E4C"/>
                </a:solidFill>
              </a:rPr>
              <a:t>)</a:t>
            </a:r>
          </a:p>
          <a:p>
            <a:pPr>
              <a:buFont typeface="Wingdings" panose="05000000000000000000" pitchFamily="2" charset="2"/>
              <a:buChar char="v"/>
            </a:pPr>
            <a:r>
              <a:rPr lang="en-US" dirty="0" smtClean="0">
                <a:solidFill>
                  <a:srgbClr val="101E4C"/>
                </a:solidFill>
              </a:rPr>
              <a:t>Average yearly </a:t>
            </a:r>
            <a:r>
              <a:rPr lang="en-US" dirty="0">
                <a:solidFill>
                  <a:srgbClr val="101E4C"/>
                </a:solidFill>
              </a:rPr>
              <a:t>temperature:(77–95° </a:t>
            </a:r>
            <a:r>
              <a:rPr lang="en-US" dirty="0" smtClean="0">
                <a:solidFill>
                  <a:srgbClr val="101E4C"/>
                </a:solidFill>
              </a:rPr>
              <a:t>F)</a:t>
            </a:r>
          </a:p>
          <a:p>
            <a:pPr>
              <a:buFont typeface="Wingdings" panose="05000000000000000000" pitchFamily="2" charset="2"/>
              <a:buChar char="v"/>
            </a:pPr>
            <a:r>
              <a:rPr lang="en-US" dirty="0" smtClean="0">
                <a:solidFill>
                  <a:srgbClr val="101E4C"/>
                </a:solidFill>
              </a:rPr>
              <a:t>What effects the climate has on the country</a:t>
            </a:r>
            <a:r>
              <a:rPr lang="en-US" dirty="0">
                <a:solidFill>
                  <a:srgbClr val="101E4C"/>
                </a:solidFill>
              </a:rPr>
              <a:t>: Haiti </a:t>
            </a:r>
            <a:r>
              <a:rPr lang="en-US" dirty="0" smtClean="0">
                <a:solidFill>
                  <a:srgbClr val="101E4C"/>
                </a:solidFill>
              </a:rPr>
              <a:t>has periodic </a:t>
            </a:r>
            <a:r>
              <a:rPr lang="en-US" dirty="0">
                <a:solidFill>
                  <a:srgbClr val="101E4C"/>
                </a:solidFill>
              </a:rPr>
              <a:t>droughts and floods, made more severe by deforestation. Hurricanes are also a </a:t>
            </a:r>
            <a:r>
              <a:rPr lang="en-US" dirty="0" smtClean="0">
                <a:solidFill>
                  <a:srgbClr val="101E4C"/>
                </a:solidFill>
              </a:rPr>
              <a:t>problem because of the humidity.</a:t>
            </a:r>
            <a:endParaRPr lang="en-US" dirty="0">
              <a:solidFill>
                <a:srgbClr val="101E4C"/>
              </a:solidFill>
            </a:endParaRPr>
          </a:p>
          <a:p>
            <a:pPr marL="68580" indent="0">
              <a:buNone/>
            </a:pPr>
            <a:endParaRPr lang="en-US" dirty="0">
              <a:solidFill>
                <a:srgbClr val="101E4C"/>
              </a:solidFill>
            </a:endParaRPr>
          </a:p>
        </p:txBody>
      </p:sp>
      <p:pic>
        <p:nvPicPr>
          <p:cNvPr id="4" name="Picture 3"/>
          <p:cNvPicPr>
            <a:picLocks noChangeAspect="1"/>
          </p:cNvPicPr>
          <p:nvPr/>
        </p:nvPicPr>
        <p:blipFill>
          <a:blip r:embed="rId2"/>
          <a:stretch>
            <a:fillRect/>
          </a:stretch>
        </p:blipFill>
        <p:spPr>
          <a:xfrm>
            <a:off x="1676400" y="3481265"/>
            <a:ext cx="4589984" cy="3376735"/>
          </a:xfrm>
          <a:prstGeom prst="rect">
            <a:avLst/>
          </a:prstGeom>
        </p:spPr>
      </p:pic>
      <p:sp>
        <p:nvSpPr>
          <p:cNvPr id="5" name="TextBox 4"/>
          <p:cNvSpPr txBox="1"/>
          <p:nvPr/>
        </p:nvSpPr>
        <p:spPr>
          <a:xfrm>
            <a:off x="0" y="5676337"/>
            <a:ext cx="1828800" cy="369332"/>
          </a:xfrm>
          <a:prstGeom prst="rect">
            <a:avLst/>
          </a:prstGeom>
          <a:noFill/>
        </p:spPr>
        <p:txBody>
          <a:bodyPr wrap="square" rtlCol="0">
            <a:spAutoFit/>
          </a:bodyPr>
          <a:lstStyle/>
          <a:p>
            <a:r>
              <a:rPr lang="en-US" dirty="0" smtClean="0">
                <a:solidFill>
                  <a:srgbClr val="101E4C"/>
                </a:solidFill>
              </a:rPr>
              <a:t>MAP OF HAITI</a:t>
            </a:r>
            <a:endParaRPr lang="en-US" dirty="0">
              <a:solidFill>
                <a:srgbClr val="101E4C"/>
              </a:solidFill>
            </a:endParaRPr>
          </a:p>
        </p:txBody>
      </p:sp>
      <p:pic>
        <p:nvPicPr>
          <p:cNvPr id="6" name="Picture 5"/>
          <p:cNvPicPr>
            <a:picLocks noChangeAspect="1"/>
          </p:cNvPicPr>
          <p:nvPr/>
        </p:nvPicPr>
        <p:blipFill>
          <a:blip r:embed="rId3"/>
          <a:stretch>
            <a:fillRect/>
          </a:stretch>
        </p:blipFill>
        <p:spPr>
          <a:xfrm>
            <a:off x="6553200" y="5209573"/>
            <a:ext cx="2437820" cy="1672192"/>
          </a:xfrm>
          <a:prstGeom prst="rect">
            <a:avLst/>
          </a:prstGeom>
        </p:spPr>
      </p:pic>
      <p:sp>
        <p:nvSpPr>
          <p:cNvPr id="7" name="TextBox 6"/>
          <p:cNvSpPr txBox="1"/>
          <p:nvPr/>
        </p:nvSpPr>
        <p:spPr>
          <a:xfrm>
            <a:off x="6914084" y="4844534"/>
            <a:ext cx="2057400" cy="369332"/>
          </a:xfrm>
          <a:prstGeom prst="rect">
            <a:avLst/>
          </a:prstGeom>
          <a:noFill/>
        </p:spPr>
        <p:txBody>
          <a:bodyPr wrap="square" rtlCol="0">
            <a:spAutoFit/>
          </a:bodyPr>
          <a:lstStyle/>
          <a:p>
            <a:r>
              <a:rPr lang="en-US" dirty="0" smtClean="0">
                <a:solidFill>
                  <a:srgbClr val="101E4C"/>
                </a:solidFill>
              </a:rPr>
              <a:t>Tropical climate</a:t>
            </a:r>
            <a:endParaRPr lang="en-US" dirty="0">
              <a:solidFill>
                <a:srgbClr val="101E4C"/>
              </a:solidFill>
            </a:endParaRPr>
          </a:p>
        </p:txBody>
      </p:sp>
    </p:spTree>
    <p:extLst>
      <p:ext uri="{BB962C8B-B14F-4D97-AF65-F5344CB8AC3E}">
        <p14:creationId xmlns:p14="http://schemas.microsoft.com/office/powerpoint/2010/main" val="181644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143000"/>
          </a:xfrm>
        </p:spPr>
        <p:txBody>
          <a:bodyPr/>
          <a:lstStyle/>
          <a:p>
            <a:r>
              <a:rPr lang="en-US" dirty="0" smtClean="0">
                <a:solidFill>
                  <a:srgbClr val="101E4C"/>
                </a:solidFill>
                <a:latin typeface="Colonna MT" panose="04020805060202030203" pitchFamily="82" charset="0"/>
              </a:rPr>
              <a:t>Interesting facts…</a:t>
            </a:r>
            <a:endParaRPr lang="en-US" dirty="0">
              <a:solidFill>
                <a:srgbClr val="101E4C"/>
              </a:solidFill>
              <a:latin typeface="Colonna MT" panose="04020805060202030203" pitchFamily="82" charset="0"/>
            </a:endParaRPr>
          </a:p>
        </p:txBody>
      </p:sp>
      <p:sp>
        <p:nvSpPr>
          <p:cNvPr id="3" name="Content Placeholder 2"/>
          <p:cNvSpPr>
            <a:spLocks noGrp="1"/>
          </p:cNvSpPr>
          <p:nvPr>
            <p:ph idx="1"/>
          </p:nvPr>
        </p:nvSpPr>
        <p:spPr>
          <a:xfrm>
            <a:off x="152400" y="689781"/>
            <a:ext cx="8077200" cy="4152900"/>
          </a:xfrm>
        </p:spPr>
        <p:txBody>
          <a:bodyPr>
            <a:noAutofit/>
          </a:bodyPr>
          <a:lstStyle/>
          <a:p>
            <a:pPr>
              <a:buFont typeface="Wingdings" panose="05000000000000000000" pitchFamily="2" charset="2"/>
              <a:buChar char="v"/>
            </a:pPr>
            <a:r>
              <a:rPr lang="en-US" sz="1800" dirty="0" smtClean="0">
                <a:solidFill>
                  <a:srgbClr val="101E4C"/>
                </a:solidFill>
              </a:rPr>
              <a:t>Population:9,996,731</a:t>
            </a:r>
          </a:p>
          <a:p>
            <a:pPr>
              <a:buFont typeface="Wingdings" panose="05000000000000000000" pitchFamily="2" charset="2"/>
              <a:buChar char="v"/>
            </a:pPr>
            <a:r>
              <a:rPr lang="en-US" sz="1800" dirty="0" smtClean="0">
                <a:solidFill>
                  <a:srgbClr val="101E4C"/>
                </a:solidFill>
              </a:rPr>
              <a:t>Modes of Transportation: The main transportation consists of cars, walking on foot or airports.</a:t>
            </a:r>
          </a:p>
          <a:p>
            <a:pPr>
              <a:buFont typeface="Wingdings" panose="05000000000000000000" pitchFamily="2" charset="2"/>
              <a:buChar char="v"/>
            </a:pPr>
            <a:r>
              <a:rPr lang="en-US" sz="1800" dirty="0" smtClean="0">
                <a:solidFill>
                  <a:srgbClr val="101E4C"/>
                </a:solidFill>
              </a:rPr>
              <a:t>Story behind </a:t>
            </a:r>
            <a:r>
              <a:rPr lang="en-US" sz="1800" dirty="0">
                <a:solidFill>
                  <a:srgbClr val="101E4C"/>
                </a:solidFill>
              </a:rPr>
              <a:t>the </a:t>
            </a:r>
            <a:r>
              <a:rPr lang="en-US" sz="1800" dirty="0" smtClean="0">
                <a:solidFill>
                  <a:srgbClr val="101E4C"/>
                </a:solidFill>
              </a:rPr>
              <a:t>flag: The </a:t>
            </a:r>
            <a:r>
              <a:rPr lang="en-US" sz="1800" dirty="0">
                <a:solidFill>
                  <a:srgbClr val="101E4C"/>
                </a:solidFill>
              </a:rPr>
              <a:t>flag of Haiti </a:t>
            </a:r>
            <a:r>
              <a:rPr lang="en-US" sz="1800" dirty="0" smtClean="0">
                <a:solidFill>
                  <a:srgbClr val="101E4C"/>
                </a:solidFill>
              </a:rPr>
              <a:t>has two </a:t>
            </a:r>
            <a:r>
              <a:rPr lang="en-US" sz="1800" dirty="0">
                <a:solidFill>
                  <a:srgbClr val="101E4C"/>
                </a:solidFill>
              </a:rPr>
              <a:t>horizontal bars, blue over red, </a:t>
            </a:r>
            <a:r>
              <a:rPr lang="en-US" sz="1800" dirty="0" smtClean="0">
                <a:solidFill>
                  <a:srgbClr val="101E4C"/>
                </a:solidFill>
              </a:rPr>
              <a:t>in front of a </a:t>
            </a:r>
            <a:r>
              <a:rPr lang="en-US" sz="1800" dirty="0">
                <a:solidFill>
                  <a:srgbClr val="101E4C"/>
                </a:solidFill>
              </a:rPr>
              <a:t>white panel bearing the Haitian coat of arms. The coat of arms </a:t>
            </a:r>
            <a:r>
              <a:rPr lang="en-US" sz="1800" dirty="0" smtClean="0">
                <a:solidFill>
                  <a:srgbClr val="101E4C"/>
                </a:solidFill>
              </a:rPr>
              <a:t>represents </a:t>
            </a:r>
            <a:r>
              <a:rPr lang="en-US" sz="1800" dirty="0">
                <a:solidFill>
                  <a:srgbClr val="101E4C"/>
                </a:solidFill>
              </a:rPr>
              <a:t>a trophy of weapons ready to defend freedom and a royal palm for independence. The palm is topped by the Cap of </a:t>
            </a:r>
            <a:r>
              <a:rPr lang="en-US" sz="1800" dirty="0" smtClean="0">
                <a:solidFill>
                  <a:srgbClr val="101E4C"/>
                </a:solidFill>
              </a:rPr>
              <a:t>Liberty.</a:t>
            </a:r>
          </a:p>
          <a:p>
            <a:pPr>
              <a:buFont typeface="Wingdings" panose="05000000000000000000" pitchFamily="2" charset="2"/>
              <a:buChar char="v"/>
            </a:pPr>
            <a:r>
              <a:rPr lang="en-US" sz="1800" dirty="0">
                <a:solidFill>
                  <a:srgbClr val="101E4C"/>
                </a:solidFill>
              </a:rPr>
              <a:t>Strange </a:t>
            </a:r>
            <a:r>
              <a:rPr lang="en-US" sz="1800" dirty="0" smtClean="0">
                <a:solidFill>
                  <a:srgbClr val="101E4C"/>
                </a:solidFill>
              </a:rPr>
              <a:t>laws: </a:t>
            </a:r>
            <a:r>
              <a:rPr lang="en-US" sz="1800" dirty="0">
                <a:solidFill>
                  <a:srgbClr val="101E4C"/>
                </a:solidFill>
              </a:rPr>
              <a:t>it is illegal to create </a:t>
            </a:r>
            <a:r>
              <a:rPr lang="en-US" sz="1800" dirty="0" smtClean="0">
                <a:solidFill>
                  <a:srgbClr val="101E4C"/>
                </a:solidFill>
              </a:rPr>
              <a:t>zombies , it is illegal to buy a mattress on Sunday.</a:t>
            </a:r>
          </a:p>
          <a:p>
            <a:pPr>
              <a:buFont typeface="Wingdings" panose="05000000000000000000" pitchFamily="2" charset="2"/>
              <a:buChar char="v"/>
            </a:pPr>
            <a:r>
              <a:rPr lang="en-US" sz="1800" dirty="0" smtClean="0">
                <a:solidFill>
                  <a:srgbClr val="101E4C"/>
                </a:solidFill>
              </a:rPr>
              <a:t>Travel tips : Sign up for the Smart Traveler Enrollment </a:t>
            </a:r>
            <a:r>
              <a:rPr lang="en-US" sz="1800" dirty="0">
                <a:solidFill>
                  <a:srgbClr val="101E4C"/>
                </a:solidFill>
              </a:rPr>
              <a:t>P</a:t>
            </a:r>
            <a:r>
              <a:rPr lang="en-US" sz="1800" dirty="0" smtClean="0">
                <a:solidFill>
                  <a:srgbClr val="101E4C"/>
                </a:solidFill>
              </a:rPr>
              <a:t>rogram to stay in touch with the US government, make copies of your passport , don’t keep valuable items in one place , when in a hotel keep valuable items in the hotel safe ,  keep up with local laws and customs , and avoid travelling alone.</a:t>
            </a:r>
          </a:p>
          <a:p>
            <a:pPr>
              <a:buFont typeface="Wingdings" panose="05000000000000000000" pitchFamily="2" charset="2"/>
              <a:buChar char="v"/>
            </a:pPr>
            <a:r>
              <a:rPr lang="en-US" sz="1800" dirty="0">
                <a:solidFill>
                  <a:srgbClr val="101E4C"/>
                </a:solidFill>
              </a:rPr>
              <a:t>Native animals</a:t>
            </a:r>
            <a:r>
              <a:rPr lang="en-US" sz="1800" dirty="0" smtClean="0">
                <a:solidFill>
                  <a:srgbClr val="101E4C"/>
                </a:solidFill>
              </a:rPr>
              <a:t>: Gray-crowned </a:t>
            </a:r>
            <a:r>
              <a:rPr lang="en-US" sz="1800" dirty="0">
                <a:solidFill>
                  <a:srgbClr val="101E4C"/>
                </a:solidFill>
              </a:rPr>
              <a:t>Palm </a:t>
            </a:r>
            <a:r>
              <a:rPr lang="en-US" sz="1800" dirty="0" smtClean="0">
                <a:solidFill>
                  <a:srgbClr val="101E4C"/>
                </a:solidFill>
              </a:rPr>
              <a:t>Tanager(bird), </a:t>
            </a:r>
            <a:r>
              <a:rPr lang="en-US" sz="1800" dirty="0">
                <a:solidFill>
                  <a:srgbClr val="101E4C"/>
                </a:solidFill>
              </a:rPr>
              <a:t>Mozart, </a:t>
            </a:r>
            <a:r>
              <a:rPr lang="en-US" sz="1800" dirty="0" smtClean="0">
                <a:solidFill>
                  <a:srgbClr val="101E4C"/>
                </a:solidFill>
              </a:rPr>
              <a:t>'Ventriloquist‘(frog) , several bat species are native to only Haiti.(many animals that are native to Haiti have become extinct due to deforestation.)</a:t>
            </a:r>
            <a:endParaRPr lang="en-US" sz="1800" dirty="0">
              <a:solidFill>
                <a:srgbClr val="101E4C"/>
              </a:solidFill>
            </a:endParaRPr>
          </a:p>
        </p:txBody>
      </p:sp>
      <p:pic>
        <p:nvPicPr>
          <p:cNvPr id="5" name="Picture 4"/>
          <p:cNvPicPr>
            <a:picLocks noChangeAspect="1"/>
          </p:cNvPicPr>
          <p:nvPr/>
        </p:nvPicPr>
        <p:blipFill>
          <a:blip r:embed="rId2"/>
          <a:stretch>
            <a:fillRect/>
          </a:stretch>
        </p:blipFill>
        <p:spPr>
          <a:xfrm>
            <a:off x="6272562" y="5013101"/>
            <a:ext cx="2871438" cy="1844899"/>
          </a:xfrm>
          <a:prstGeom prst="rect">
            <a:avLst/>
          </a:prstGeom>
        </p:spPr>
      </p:pic>
      <p:sp>
        <p:nvSpPr>
          <p:cNvPr id="7" name="TextBox 6"/>
          <p:cNvSpPr txBox="1"/>
          <p:nvPr/>
        </p:nvSpPr>
        <p:spPr>
          <a:xfrm>
            <a:off x="3352800" y="6019800"/>
            <a:ext cx="2819400" cy="646331"/>
          </a:xfrm>
          <a:prstGeom prst="rect">
            <a:avLst/>
          </a:prstGeom>
          <a:noFill/>
        </p:spPr>
        <p:txBody>
          <a:bodyPr wrap="square" rtlCol="0">
            <a:spAutoFit/>
          </a:bodyPr>
          <a:lstStyle/>
          <a:p>
            <a:r>
              <a:rPr lang="en-US" dirty="0" smtClean="0">
                <a:solidFill>
                  <a:srgbClr val="101E4C"/>
                </a:solidFill>
              </a:rPr>
              <a:t>Gray-Crowned Palm Tanager</a:t>
            </a:r>
            <a:endParaRPr lang="en-US" dirty="0">
              <a:solidFill>
                <a:srgbClr val="101E4C"/>
              </a:solidFill>
            </a:endParaRPr>
          </a:p>
        </p:txBody>
      </p:sp>
      <p:pic>
        <p:nvPicPr>
          <p:cNvPr id="4" name="Picture 3"/>
          <p:cNvPicPr>
            <a:picLocks noChangeAspect="1"/>
          </p:cNvPicPr>
          <p:nvPr/>
        </p:nvPicPr>
        <p:blipFill>
          <a:blip r:embed="rId3"/>
          <a:stretch>
            <a:fillRect/>
          </a:stretch>
        </p:blipFill>
        <p:spPr>
          <a:xfrm>
            <a:off x="8133334" y="2667000"/>
            <a:ext cx="1010666" cy="1031505"/>
          </a:xfrm>
          <a:prstGeom prst="rect">
            <a:avLst/>
          </a:prstGeom>
        </p:spPr>
      </p:pic>
      <p:sp>
        <p:nvSpPr>
          <p:cNvPr id="6" name="TextBox 5"/>
          <p:cNvSpPr txBox="1"/>
          <p:nvPr/>
        </p:nvSpPr>
        <p:spPr>
          <a:xfrm>
            <a:off x="8229600" y="3681333"/>
            <a:ext cx="990600" cy="369332"/>
          </a:xfrm>
          <a:prstGeom prst="rect">
            <a:avLst/>
          </a:prstGeom>
          <a:noFill/>
        </p:spPr>
        <p:txBody>
          <a:bodyPr wrap="square" rtlCol="0">
            <a:spAutoFit/>
          </a:bodyPr>
          <a:lstStyle/>
          <a:p>
            <a:r>
              <a:rPr lang="en-US" dirty="0" smtClean="0">
                <a:solidFill>
                  <a:srgbClr val="FF0000"/>
                </a:solidFill>
              </a:rPr>
              <a:t>zombie</a:t>
            </a:r>
            <a:endParaRPr lang="en-US" dirty="0">
              <a:solidFill>
                <a:srgbClr val="FF0000"/>
              </a:solidFill>
            </a:endParaRPr>
          </a:p>
        </p:txBody>
      </p:sp>
    </p:spTree>
    <p:extLst>
      <p:ext uri="{BB962C8B-B14F-4D97-AF65-F5344CB8AC3E}">
        <p14:creationId xmlns:p14="http://schemas.microsoft.com/office/powerpoint/2010/main" val="1640250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pPr algn="ctr"/>
            <a:r>
              <a:rPr lang="en-US" dirty="0" smtClean="0">
                <a:solidFill>
                  <a:srgbClr val="101E4C"/>
                </a:solidFill>
                <a:latin typeface="Colonna MT" panose="04020805060202030203" pitchFamily="82" charset="0"/>
              </a:rPr>
              <a:t>Conclusion…</a:t>
            </a:r>
            <a:endParaRPr lang="en-US" dirty="0">
              <a:solidFill>
                <a:srgbClr val="101E4C"/>
              </a:solidFill>
              <a:latin typeface="Colonna MT" panose="04020805060202030203" pitchFamily="82" charset="0"/>
            </a:endParaRPr>
          </a:p>
        </p:txBody>
      </p:sp>
      <p:sp>
        <p:nvSpPr>
          <p:cNvPr id="3" name="Content Placeholder 2"/>
          <p:cNvSpPr>
            <a:spLocks noGrp="1"/>
          </p:cNvSpPr>
          <p:nvPr>
            <p:ph idx="1"/>
          </p:nvPr>
        </p:nvSpPr>
        <p:spPr>
          <a:xfrm>
            <a:off x="685800" y="812111"/>
            <a:ext cx="7772400" cy="3733800"/>
          </a:xfrm>
        </p:spPr>
        <p:txBody>
          <a:bodyPr>
            <a:normAutofit/>
          </a:bodyPr>
          <a:lstStyle/>
          <a:p>
            <a:pPr>
              <a:buFont typeface="Wingdings" panose="05000000000000000000" pitchFamily="2" charset="2"/>
              <a:buChar char="v"/>
            </a:pPr>
            <a:r>
              <a:rPr lang="en-US" sz="2800" dirty="0" smtClean="0">
                <a:solidFill>
                  <a:srgbClr val="101E4C"/>
                </a:solidFill>
              </a:rPr>
              <a:t>All in all , the beautiful country of Haiti may have its faults in economics, but it is full of various cultures and beautiful sites to see.  Haiti has an interesting and insightful history along with many different types of music, dance,  religions ,and foods to eat . If you ever wish to visit Haiti , pay attention to safety precautions and the trip will be well worth the visit. </a:t>
            </a:r>
            <a:endParaRPr lang="en-US" sz="2800" dirty="0">
              <a:solidFill>
                <a:srgbClr val="101E4C"/>
              </a:solidFill>
            </a:endParaRPr>
          </a:p>
        </p:txBody>
      </p:sp>
      <p:pic>
        <p:nvPicPr>
          <p:cNvPr id="4" name="Picture 3"/>
          <p:cNvPicPr>
            <a:picLocks noChangeAspect="1"/>
          </p:cNvPicPr>
          <p:nvPr/>
        </p:nvPicPr>
        <p:blipFill>
          <a:blip r:embed="rId2"/>
          <a:stretch>
            <a:fillRect/>
          </a:stretch>
        </p:blipFill>
        <p:spPr>
          <a:xfrm>
            <a:off x="1905000" y="4291222"/>
            <a:ext cx="5791200" cy="2566778"/>
          </a:xfrm>
          <a:prstGeom prst="rect">
            <a:avLst/>
          </a:prstGeom>
        </p:spPr>
      </p:pic>
      <p:sp>
        <p:nvSpPr>
          <p:cNvPr id="5" name="TextBox 4"/>
          <p:cNvSpPr txBox="1"/>
          <p:nvPr/>
        </p:nvSpPr>
        <p:spPr>
          <a:xfrm>
            <a:off x="7696200" y="6488668"/>
            <a:ext cx="1524000" cy="369332"/>
          </a:xfrm>
          <a:prstGeom prst="rect">
            <a:avLst/>
          </a:prstGeom>
          <a:noFill/>
        </p:spPr>
        <p:txBody>
          <a:bodyPr wrap="square" rtlCol="0">
            <a:spAutoFit/>
          </a:bodyPr>
          <a:lstStyle/>
          <a:p>
            <a:r>
              <a:rPr lang="en-US" dirty="0" smtClean="0">
                <a:solidFill>
                  <a:srgbClr val="101E4C"/>
                </a:solidFill>
              </a:rPr>
              <a:t>Haiti zip line</a:t>
            </a:r>
            <a:endParaRPr lang="en-US" dirty="0">
              <a:solidFill>
                <a:srgbClr val="101E4C"/>
              </a:solidFill>
            </a:endParaRPr>
          </a:p>
        </p:txBody>
      </p:sp>
    </p:spTree>
    <p:extLst>
      <p:ext uri="{BB962C8B-B14F-4D97-AF65-F5344CB8AC3E}">
        <p14:creationId xmlns:p14="http://schemas.microsoft.com/office/powerpoint/2010/main" val="244303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Custom 7">
      <a:dk1>
        <a:srgbClr val="C9C9C9"/>
      </a:dk1>
      <a:lt1>
        <a:srgbClr val="BEBEBE"/>
      </a:lt1>
      <a:dk2>
        <a:srgbClr val="BEBEBE"/>
      </a:dk2>
      <a:lt2>
        <a:srgbClr val="D4D4D4"/>
      </a:lt2>
      <a:accent1>
        <a:srgbClr val="1F22A1"/>
      </a:accent1>
      <a:accent2>
        <a:srgbClr val="1F22A1"/>
      </a:accent2>
      <a:accent3>
        <a:srgbClr val="FF0000"/>
      </a:accent3>
      <a:accent4>
        <a:srgbClr val="BEBEBE"/>
      </a:accent4>
      <a:accent5>
        <a:srgbClr val="FF0000"/>
      </a:accent5>
      <a:accent6>
        <a:srgbClr val="958B8B"/>
      </a:accent6>
      <a:hlink>
        <a:srgbClr val="1F22A1"/>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TC101859862[[fn=Urban Pop]]</Template>
  <TotalTime>328</TotalTime>
  <Words>1049</Words>
  <Application>Microsoft Office PowerPoint</Application>
  <PresentationFormat>On-screen Show (4:3)</PresentationFormat>
  <Paragraphs>95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 Pop</vt:lpstr>
      <vt:lpstr>Haiti</vt:lpstr>
      <vt:lpstr>PowerPoint Presentation</vt:lpstr>
      <vt:lpstr>The History of Haiti…</vt:lpstr>
      <vt:lpstr>Geography…</vt:lpstr>
      <vt:lpstr>CULTURE…</vt:lpstr>
      <vt:lpstr>Economy…</vt:lpstr>
      <vt:lpstr>Climate…</vt:lpstr>
      <vt:lpstr>Interesting facts…</vt:lpstr>
      <vt:lpstr>Conclusion…</vt:lpstr>
      <vt:lpstr>Bibliography…</vt:lpstr>
      <vt:lpstr>4 questions about Haiti…</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Haiti</dc:title>
  <dc:creator>Perry, Chelsey</dc:creator>
  <cp:lastModifiedBy>Perry, Chelsey</cp:lastModifiedBy>
  <cp:revision>61</cp:revision>
  <dcterms:created xsi:type="dcterms:W3CDTF">2014-03-11T17:59:21Z</dcterms:created>
  <dcterms:modified xsi:type="dcterms:W3CDTF">2014-03-19T18:33:40Z</dcterms:modified>
</cp:coreProperties>
</file>