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65" r:id="rId4"/>
    <p:sldId id="257" r:id="rId5"/>
    <p:sldId id="258" r:id="rId6"/>
    <p:sldId id="259" r:id="rId7"/>
    <p:sldId id="260" r:id="rId8"/>
    <p:sldId id="261" r:id="rId9"/>
    <p:sldId id="262" r:id="rId10"/>
    <p:sldId id="266" r:id="rId11"/>
    <p:sldId id="267"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4660"/>
  </p:normalViewPr>
  <p:slideViewPr>
    <p:cSldViewPr>
      <p:cViewPr varScale="1">
        <p:scale>
          <a:sx n="87" d="100"/>
          <a:sy n="87" d="100"/>
        </p:scale>
        <p:origin x="-10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FDAC75-DFC0-4AA3-B883-5AF99A0854EB}"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4C7E1-6BBD-452C-B441-F2632FE574E1}"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DAC75-DFC0-4AA3-B883-5AF99A0854EB}"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4C7E1-6BBD-452C-B441-F2632FE574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DAC75-DFC0-4AA3-B883-5AF99A0854EB}"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4C7E1-6BBD-452C-B441-F2632FE574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DAC75-DFC0-4AA3-B883-5AF99A0854EB}"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4C7E1-6BBD-452C-B441-F2632FE574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DAC75-DFC0-4AA3-B883-5AF99A0854EB}"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4C7E1-6BBD-452C-B441-F2632FE574E1}"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DAC75-DFC0-4AA3-B883-5AF99A0854EB}"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4C7E1-6BBD-452C-B441-F2632FE574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DAC75-DFC0-4AA3-B883-5AF99A0854EB}" type="datetimeFigureOut">
              <a:rPr lang="en-US" smtClean="0"/>
              <a:pPr/>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4C7E1-6BBD-452C-B441-F2632FE574E1}"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FDAC75-DFC0-4AA3-B883-5AF99A0854EB}" type="datetimeFigureOut">
              <a:rPr lang="en-US" smtClean="0"/>
              <a:pPr/>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4C7E1-6BBD-452C-B441-F2632FE574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DAC75-DFC0-4AA3-B883-5AF99A0854EB}" type="datetimeFigureOut">
              <a:rPr lang="en-US" smtClean="0"/>
              <a:pPr/>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4C7E1-6BBD-452C-B441-F2632FE574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DAC75-DFC0-4AA3-B883-5AF99A0854EB}"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4C7E1-6BBD-452C-B441-F2632FE574E1}"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DAC75-DFC0-4AA3-B883-5AF99A0854EB}"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4C7E1-6BBD-452C-B441-F2632FE574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8FDAC75-DFC0-4AA3-B883-5AF99A0854EB}" type="datetimeFigureOut">
              <a:rPr lang="en-US" smtClean="0"/>
              <a:pPr/>
              <a:t>3/19/2014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1E4C7E1-6BBD-452C-B441-F2632FE574E1}"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ationsencyclopedia.com/economies/Americas/Nicaragua.html" TargetMode="External"/><Relationship Id="rId2" Type="http://schemas.openxmlformats.org/officeDocument/2006/relationships/hyperlink" Target="https://www.cia.gov/library/publications/the-world-factbook/geos/nu.html" TargetMode="External"/><Relationship Id="rId1" Type="http://schemas.openxmlformats.org/officeDocument/2006/relationships/slideLayout" Target="../slideLayouts/slideLayout2.xml"/><Relationship Id="rId5" Type="http://schemas.openxmlformats.org/officeDocument/2006/relationships/hyperlink" Target="http://hikingjoy101.com/18-entertaining-interesting-facts-about-nicaragua/" TargetMode="External"/><Relationship Id="rId4" Type="http://schemas.openxmlformats.org/officeDocument/2006/relationships/hyperlink" Target="http://www.britannica.com/EBchecked/topic/413855/Nicaragua/40978/Agriculture-forestry-and-fishi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64" y="-76200"/>
            <a:ext cx="9271907"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90600" y="457200"/>
            <a:ext cx="7772400" cy="1780108"/>
          </a:xfrm>
        </p:spPr>
        <p:txBody>
          <a:bodyPr>
            <a:normAutofit/>
          </a:bodyPr>
          <a:lstStyle/>
          <a:p>
            <a:r>
              <a:rPr lang="en-US" sz="9600" b="1" dirty="0" smtClean="0">
                <a:solidFill>
                  <a:schemeClr val="bg1"/>
                </a:solidFill>
                <a:latin typeface="Arial Black" panose="020B0A04020102020204" pitchFamily="34" charset="0"/>
              </a:rPr>
              <a:t>Nicaragua</a:t>
            </a:r>
            <a:r>
              <a:rPr lang="en-US" sz="9600" b="1" dirty="0" smtClean="0">
                <a:latin typeface="Arial Black" panose="020B0A04020102020204" pitchFamily="34" charset="0"/>
              </a:rPr>
              <a:t> </a:t>
            </a:r>
            <a:endParaRPr lang="en-US" sz="9600" b="1" dirty="0">
              <a:latin typeface="Arial Black" panose="020B0A04020102020204" pitchFamily="34" charset="0"/>
            </a:endParaRPr>
          </a:p>
        </p:txBody>
      </p:sp>
      <p:sp>
        <p:nvSpPr>
          <p:cNvPr id="3" name="Subtitle 2"/>
          <p:cNvSpPr>
            <a:spLocks noGrp="1"/>
          </p:cNvSpPr>
          <p:nvPr>
            <p:ph type="subTitle" idx="1"/>
          </p:nvPr>
        </p:nvSpPr>
        <p:spPr>
          <a:xfrm>
            <a:off x="2743200" y="4724400"/>
            <a:ext cx="3962400" cy="381000"/>
          </a:xfrm>
        </p:spPr>
        <p:txBody>
          <a:bodyPr>
            <a:noAutofit/>
          </a:bodyPr>
          <a:lstStyle/>
          <a:p>
            <a:r>
              <a:rPr lang="en-US" sz="2400" b="1" dirty="0" smtClean="0">
                <a:solidFill>
                  <a:schemeClr val="bg1"/>
                </a:solidFill>
                <a:latin typeface="Arial Black" panose="020B0A04020102020204" pitchFamily="34" charset="0"/>
              </a:rPr>
              <a:t>By: Brandon Turner 7</a:t>
            </a:r>
            <a:r>
              <a:rPr lang="en-US" sz="2400" b="1" baseline="30000" dirty="0" smtClean="0">
                <a:solidFill>
                  <a:schemeClr val="bg1"/>
                </a:solidFill>
                <a:latin typeface="Arial Black" panose="020B0A04020102020204" pitchFamily="34" charset="0"/>
              </a:rPr>
              <a:t>th</a:t>
            </a:r>
            <a:r>
              <a:rPr lang="en-US" sz="2400" b="1" dirty="0" smtClean="0">
                <a:solidFill>
                  <a:schemeClr val="bg1"/>
                </a:solidFill>
                <a:latin typeface="Arial Black" panose="020B0A04020102020204" pitchFamily="34" charset="0"/>
              </a:rPr>
              <a:t> </a:t>
            </a:r>
            <a:endParaRPr lang="en-US" sz="2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639294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33333E-6 -4.44444E-6 L -3.33333E-6 -0.56666 " pathEditMode="relative" rAng="0" ptsTypes="AA">
                                      <p:cBhvr>
                                        <p:cTn id="6" dur="250" accel="50000" decel="50000" autoRev="1" fill="hold">
                                          <p:stCondLst>
                                            <p:cond delay="0"/>
                                          </p:stCondLst>
                                        </p:cTn>
                                        <p:tgtEl>
                                          <p:spTgt spid="2"/>
                                        </p:tgtEl>
                                        <p:attrNameLst>
                                          <p:attrName>ppt_x</p:attrName>
                                          <p:attrName>ppt_y</p:attrName>
                                        </p:attrNameLst>
                                      </p:cBhvr>
                                      <p:rCtr x="0" y="-28333"/>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4.72222E-6 -2.22222E-6 L -0.00122 -0.63333 " pathEditMode="relative" rAng="0" ptsTypes="AA">
                                      <p:cBhvr>
                                        <p:cTn id="14" dur="250" accel="50000" decel="50000" autoRev="1" fill="hold">
                                          <p:stCondLst>
                                            <p:cond delay="0"/>
                                          </p:stCondLst>
                                        </p:cTn>
                                        <p:tgtEl>
                                          <p:spTgt spid="3">
                                            <p:txEl>
                                              <p:pRg st="0" end="0"/>
                                            </p:txEl>
                                          </p:spTgt>
                                        </p:tgtEl>
                                        <p:attrNameLst>
                                          <p:attrName>ppt_x</p:attrName>
                                          <p:attrName>ppt_y</p:attrName>
                                        </p:attrNameLst>
                                      </p:cBhvr>
                                      <p:rCtr x="-69" y="-31667"/>
                                    </p:animMotion>
                                    <p:animRot by="1500000">
                                      <p:cBhvr>
                                        <p:cTn id="15" dur="125" fill="hold">
                                          <p:stCondLst>
                                            <p:cond delay="0"/>
                                          </p:stCondLst>
                                        </p:cTn>
                                        <p:tgtEl>
                                          <p:spTgt spid="3">
                                            <p:txEl>
                                              <p:pRg st="0" end="0"/>
                                            </p:txEl>
                                          </p:spTgt>
                                        </p:tgtEl>
                                        <p:attrNameLst>
                                          <p:attrName>r</p:attrName>
                                        </p:attrNameLst>
                                      </p:cBhvr>
                                    </p:animRot>
                                    <p:animRot by="-1500000">
                                      <p:cBhvr>
                                        <p:cTn id="16" dur="125" fill="hold">
                                          <p:stCondLst>
                                            <p:cond delay="125"/>
                                          </p:stCondLst>
                                        </p:cTn>
                                        <p:tgtEl>
                                          <p:spTgt spid="3">
                                            <p:txEl>
                                              <p:pRg st="0" end="0"/>
                                            </p:txEl>
                                          </p:spTgt>
                                        </p:tgtEl>
                                        <p:attrNameLst>
                                          <p:attrName>r</p:attrName>
                                        </p:attrNameLst>
                                      </p:cBhvr>
                                    </p:animRot>
                                    <p:animRot by="-1500000">
                                      <p:cBhvr>
                                        <p:cTn id="17" dur="125" fill="hold">
                                          <p:stCondLst>
                                            <p:cond delay="250"/>
                                          </p:stCondLst>
                                        </p:cTn>
                                        <p:tgtEl>
                                          <p:spTgt spid="3">
                                            <p:txEl>
                                              <p:pRg st="0" end="0"/>
                                            </p:txEl>
                                          </p:spTgt>
                                        </p:tgtEl>
                                        <p:attrNameLst>
                                          <p:attrName>r</p:attrName>
                                        </p:attrNameLst>
                                      </p:cBhvr>
                                    </p:animRot>
                                    <p:animRot by="1500000">
                                      <p:cBhvr>
                                        <p:cTn id="18"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b="1" dirty="0" smtClean="0"/>
              <a:t>Conclusion</a:t>
            </a:r>
            <a:r>
              <a:rPr lang="en-US" dirty="0" smtClean="0"/>
              <a:t> </a:t>
            </a:r>
            <a:endParaRPr lang="en-US" dirty="0"/>
          </a:p>
        </p:txBody>
      </p:sp>
      <p:sp>
        <p:nvSpPr>
          <p:cNvPr id="3" name="Content Placeholder 2"/>
          <p:cNvSpPr>
            <a:spLocks noGrp="1"/>
          </p:cNvSpPr>
          <p:nvPr>
            <p:ph idx="1"/>
          </p:nvPr>
        </p:nvSpPr>
        <p:spPr/>
        <p:txBody>
          <a:bodyPr/>
          <a:lstStyle/>
          <a:p>
            <a:pPr marL="320040" lvl="1" indent="0">
              <a:lnSpc>
                <a:spcPct val="150000"/>
              </a:lnSpc>
              <a:buNone/>
            </a:pPr>
            <a:r>
              <a:rPr lang="en-US" dirty="0" smtClean="0">
                <a:latin typeface="Arial Black" panose="020B0A04020102020204" pitchFamily="34" charset="0"/>
              </a:rPr>
              <a:t>	</a:t>
            </a:r>
            <a:r>
              <a:rPr lang="en-US" b="1" dirty="0" smtClean="0">
                <a:solidFill>
                  <a:srgbClr val="7030A0"/>
                </a:solidFill>
                <a:latin typeface="Arial Black" panose="020B0A04020102020204" pitchFamily="34" charset="0"/>
              </a:rPr>
              <a:t>Nicaragua is a very interesting country. Its culture and people are unique in its very own way. This </a:t>
            </a:r>
            <a:r>
              <a:rPr lang="en-US" b="1" dirty="0">
                <a:solidFill>
                  <a:srgbClr val="7030A0"/>
                </a:solidFill>
                <a:latin typeface="Arial Black" panose="020B0A04020102020204" pitchFamily="34" charset="0"/>
              </a:rPr>
              <a:t>country’s  </a:t>
            </a:r>
            <a:r>
              <a:rPr lang="en-US" b="1" dirty="0" smtClean="0">
                <a:solidFill>
                  <a:srgbClr val="7030A0"/>
                </a:solidFill>
                <a:latin typeface="Arial Black" panose="020B0A04020102020204" pitchFamily="34" charset="0"/>
              </a:rPr>
              <a:t>History, Geography, Culture, Economy, Climate are like none other throughout the whole entire world.  </a:t>
            </a:r>
            <a:endParaRPr lang="en-US" b="1" dirty="0">
              <a:solidFill>
                <a:srgbClr val="7030A0"/>
              </a:solidFill>
              <a:latin typeface="Arial Black" panose="020B0A04020102020204" pitchFamily="34" charset="0"/>
            </a:endParaRPr>
          </a:p>
          <a:p>
            <a:pPr marL="0" indent="0">
              <a:buNone/>
            </a:pPr>
            <a:endParaRPr lang="en-US" dirty="0"/>
          </a:p>
        </p:txBody>
      </p:sp>
    </p:spTree>
    <p:extLst>
      <p:ext uri="{BB962C8B-B14F-4D97-AF65-F5344CB8AC3E}">
        <p14:creationId xmlns:p14="http://schemas.microsoft.com/office/powerpoint/2010/main" val="332825412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33333E-6 -3.33333E-6 L -3.33333E-6 -0.75 " pathEditMode="relative" rAng="0" ptsTypes="AA">
                                      <p:cBhvr>
                                        <p:cTn id="6" dur="250" accel="50000" decel="50000" autoRev="1" fill="hold">
                                          <p:stCondLst>
                                            <p:cond delay="0"/>
                                          </p:stCondLst>
                                        </p:cTn>
                                        <p:tgtEl>
                                          <p:spTgt spid="2"/>
                                        </p:tgtEl>
                                        <p:attrNameLst>
                                          <p:attrName>ppt_x</p:attrName>
                                          <p:attrName>ppt_y</p:attrName>
                                        </p:attrNameLst>
                                      </p:cBhvr>
                                      <p:rCtr x="0" y="-37500"/>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b="1" dirty="0" smtClean="0"/>
              <a:t>Questions</a:t>
            </a:r>
            <a:r>
              <a:rPr lang="en-US" dirty="0" smtClean="0"/>
              <a:t> </a:t>
            </a:r>
            <a:endParaRPr lang="en-US" dirty="0"/>
          </a:p>
        </p:txBody>
      </p:sp>
      <p:sp>
        <p:nvSpPr>
          <p:cNvPr id="3" name="Content Placeholder 2"/>
          <p:cNvSpPr>
            <a:spLocks noGrp="1"/>
          </p:cNvSpPr>
          <p:nvPr>
            <p:ph idx="1"/>
          </p:nvPr>
        </p:nvSpPr>
        <p:spPr>
          <a:xfrm>
            <a:off x="762000" y="609600"/>
            <a:ext cx="7543800" cy="4495800"/>
          </a:xfrm>
        </p:spPr>
        <p:txBody>
          <a:bodyPr>
            <a:normAutofit fontScale="92500" lnSpcReduction="10000"/>
          </a:bodyPr>
          <a:lstStyle/>
          <a:p>
            <a:pPr>
              <a:lnSpc>
                <a:spcPct val="200000"/>
              </a:lnSpc>
            </a:pPr>
            <a:r>
              <a:rPr lang="en-US" sz="2600" dirty="0" smtClean="0">
                <a:solidFill>
                  <a:srgbClr val="FF0000"/>
                </a:solidFill>
                <a:latin typeface="Arial Black" pitchFamily="34" charset="0"/>
              </a:rPr>
              <a:t>What is the major language spoken in Nicaragua?</a:t>
            </a:r>
          </a:p>
          <a:p>
            <a:pPr>
              <a:lnSpc>
                <a:spcPct val="200000"/>
              </a:lnSpc>
            </a:pPr>
            <a:r>
              <a:rPr lang="en-US" sz="2600" dirty="0" smtClean="0">
                <a:solidFill>
                  <a:srgbClr val="FF0000"/>
                </a:solidFill>
                <a:latin typeface="Arial Black" pitchFamily="34" charset="0"/>
              </a:rPr>
              <a:t>What currency is used here?</a:t>
            </a:r>
          </a:p>
          <a:p>
            <a:pPr>
              <a:lnSpc>
                <a:spcPct val="200000"/>
              </a:lnSpc>
            </a:pPr>
            <a:r>
              <a:rPr lang="en-US" sz="2600" dirty="0" smtClean="0">
                <a:solidFill>
                  <a:srgbClr val="FF0000"/>
                </a:solidFill>
                <a:latin typeface="Arial Black" pitchFamily="34" charset="0"/>
              </a:rPr>
              <a:t>What is the largest lake in Nicaragua?</a:t>
            </a:r>
          </a:p>
          <a:p>
            <a:pPr>
              <a:lnSpc>
                <a:spcPct val="200000"/>
              </a:lnSpc>
            </a:pPr>
            <a:r>
              <a:rPr lang="en-US" sz="2600" dirty="0" smtClean="0">
                <a:solidFill>
                  <a:srgbClr val="FF0000"/>
                </a:solidFill>
                <a:latin typeface="Arial Black" pitchFamily="34" charset="0"/>
              </a:rPr>
              <a:t>What literacy rate would you expect this country to have?</a:t>
            </a:r>
          </a:p>
          <a:p>
            <a:endParaRPr lang="en-US" dirty="0" smtClean="0"/>
          </a:p>
          <a:p>
            <a:endParaRPr lang="en-US" dirty="0"/>
          </a:p>
        </p:txBody>
      </p:sp>
    </p:spTree>
    <p:extLst>
      <p:ext uri="{BB962C8B-B14F-4D97-AF65-F5344CB8AC3E}">
        <p14:creationId xmlns:p14="http://schemas.microsoft.com/office/powerpoint/2010/main" val="9127537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33333E-6 -3.33333E-6 L -0.00417 -0.70555 " pathEditMode="relative" rAng="0" ptsTypes="AA">
                                      <p:cBhvr>
                                        <p:cTn id="6" dur="250" accel="50000" decel="50000" autoRev="1" fill="hold">
                                          <p:stCondLst>
                                            <p:cond delay="0"/>
                                          </p:stCondLst>
                                        </p:cTn>
                                        <p:tgtEl>
                                          <p:spTgt spid="2"/>
                                        </p:tgtEl>
                                        <p:attrNameLst>
                                          <p:attrName>ppt_x</p:attrName>
                                          <p:attrName>ppt_y</p:attrName>
                                        </p:attrNameLst>
                                      </p:cBhvr>
                                      <p:rCtr x="-208" y="-35278"/>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1" end="1"/>
                                            </p:txEl>
                                          </p:spTgt>
                                        </p:tgtEl>
                                        <p:attrNameLst>
                                          <p:attrName>ppt_w</p:attrName>
                                        </p:attrNameLst>
                                      </p:cBhvr>
                                    </p:anim>
                                    <p:anim by="(#ppt_w*0.50)" calcmode="lin" valueType="num">
                                      <p:cBhvr>
                                        <p:cTn id="22" dur="500" decel="50000" autoRev="1" fill="hold">
                                          <p:stCondLst>
                                            <p:cond delay="0"/>
                                          </p:stCondLst>
                                        </p:cTn>
                                        <p:tgtEl>
                                          <p:spTgt spid="3">
                                            <p:txEl>
                                              <p:pRg st="1" end="1"/>
                                            </p:txEl>
                                          </p:spTgt>
                                        </p:tgtEl>
                                        <p:attrNameLst>
                                          <p:attrName>ppt_x</p:attrName>
                                        </p:attrNameLst>
                                      </p:cBhvr>
                                    </p:anim>
                                    <p:anim from="(-#ppt_h/2)" to="(#ppt_y)" calcmode="lin" valueType="num">
                                      <p:cBhvr>
                                        <p:cTn id="23" dur="1000" fill="hold">
                                          <p:stCondLst>
                                            <p:cond delay="0"/>
                                          </p:stCondLst>
                                        </p:cTn>
                                        <p:tgtEl>
                                          <p:spTgt spid="3">
                                            <p:txEl>
                                              <p:pRg st="1" end="1"/>
                                            </p:txEl>
                                          </p:spTgt>
                                        </p:tgtEl>
                                        <p:attrNameLst>
                                          <p:attrName>ppt_y</p:attrName>
                                        </p:attrNameLst>
                                      </p:cBhvr>
                                    </p:anim>
                                    <p:animRot by="21600000">
                                      <p:cBhvr>
                                        <p:cTn id="24" dur="1000" fill="hold">
                                          <p:stCondLst>
                                            <p:cond delay="0"/>
                                          </p:stCondLst>
                                        </p:cTn>
                                        <p:tgtEl>
                                          <p:spTgt spid="3">
                                            <p:txEl>
                                              <p:pRg st="1" end="1"/>
                                            </p:txEl>
                                          </p:spTgt>
                                        </p:tgtEl>
                                        <p:attrNameLst>
                                          <p:attrName>r</p:attrName>
                                        </p:attrNameLst>
                                      </p:cBhvr>
                                    </p:animRot>
                                  </p:childTnLst>
                                </p:cTn>
                              </p:par>
                              <p:par>
                                <p:cTn id="25" presetID="56" presetClass="entr" presetSubtype="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2" end="2"/>
                                            </p:txEl>
                                          </p:spTgt>
                                        </p:tgtEl>
                                        <p:attrNameLst>
                                          <p:attrName>ppt_w</p:attrName>
                                        </p:attrNameLst>
                                      </p:cBhvr>
                                    </p:anim>
                                    <p:anim by="(#ppt_w*0.50)" calcmode="lin" valueType="num">
                                      <p:cBhvr>
                                        <p:cTn id="28" dur="500" decel="50000" autoRev="1" fill="hold">
                                          <p:stCondLst>
                                            <p:cond delay="0"/>
                                          </p:stCondLst>
                                        </p:cTn>
                                        <p:tgtEl>
                                          <p:spTgt spid="3">
                                            <p:txEl>
                                              <p:pRg st="2" end="2"/>
                                            </p:txEl>
                                          </p:spTgt>
                                        </p:tgtEl>
                                        <p:attrNameLst>
                                          <p:attrName>ppt_x</p:attrName>
                                        </p:attrNameLst>
                                      </p:cBhvr>
                                    </p:anim>
                                    <p:anim from="(-#ppt_h/2)" to="(#ppt_y)" calcmode="lin" valueType="num">
                                      <p:cBhvr>
                                        <p:cTn id="29" dur="1000" fill="hold">
                                          <p:stCondLst>
                                            <p:cond delay="0"/>
                                          </p:stCondLst>
                                        </p:cTn>
                                        <p:tgtEl>
                                          <p:spTgt spid="3">
                                            <p:txEl>
                                              <p:pRg st="2" end="2"/>
                                            </p:txEl>
                                          </p:spTgt>
                                        </p:tgtEl>
                                        <p:attrNameLst>
                                          <p:attrName>ppt_y</p:attrName>
                                        </p:attrNameLst>
                                      </p:cBhvr>
                                    </p:anim>
                                    <p:animRot by="21600000">
                                      <p:cBhvr>
                                        <p:cTn id="30" dur="1000" fill="hold">
                                          <p:stCondLst>
                                            <p:cond delay="0"/>
                                          </p:stCondLst>
                                        </p:cTn>
                                        <p:tgtEl>
                                          <p:spTgt spid="3">
                                            <p:txEl>
                                              <p:pRg st="2" end="2"/>
                                            </p:txEl>
                                          </p:spTgt>
                                        </p:tgtEl>
                                        <p:attrNameLst>
                                          <p:attrName>r</p:attrName>
                                        </p:attrNameLst>
                                      </p:cBhvr>
                                    </p:animRot>
                                  </p:childTnLst>
                                </p:cTn>
                              </p:par>
                              <p:par>
                                <p:cTn id="31" presetID="56" presetClass="entr" presetSubtype="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by="(-#ppt_w*2)" calcmode="lin" valueType="num">
                                      <p:cBhvr rctx="PPT">
                                        <p:cTn id="33" dur="500" autoRev="1" fill="hold">
                                          <p:stCondLst>
                                            <p:cond delay="0"/>
                                          </p:stCondLst>
                                        </p:cTn>
                                        <p:tgtEl>
                                          <p:spTgt spid="3">
                                            <p:txEl>
                                              <p:pRg st="3" end="3"/>
                                            </p:txEl>
                                          </p:spTgt>
                                        </p:tgtEl>
                                        <p:attrNameLst>
                                          <p:attrName>ppt_w</p:attrName>
                                        </p:attrNameLst>
                                      </p:cBhvr>
                                    </p:anim>
                                    <p:anim by="(#ppt_w*0.50)" calcmode="lin" valueType="num">
                                      <p:cBhvr>
                                        <p:cTn id="34" dur="500" decel="50000" autoRev="1" fill="hold">
                                          <p:stCondLst>
                                            <p:cond delay="0"/>
                                          </p:stCondLst>
                                        </p:cTn>
                                        <p:tgtEl>
                                          <p:spTgt spid="3">
                                            <p:txEl>
                                              <p:pRg st="3" end="3"/>
                                            </p:txEl>
                                          </p:spTgt>
                                        </p:tgtEl>
                                        <p:attrNameLst>
                                          <p:attrName>ppt_x</p:attrName>
                                        </p:attrNameLst>
                                      </p:cBhvr>
                                    </p:anim>
                                    <p:anim from="(-#ppt_h/2)" to="(#ppt_y)" calcmode="lin" valueType="num">
                                      <p:cBhvr>
                                        <p:cTn id="35" dur="1000" fill="hold">
                                          <p:stCondLst>
                                            <p:cond delay="0"/>
                                          </p:stCondLst>
                                        </p:cTn>
                                        <p:tgtEl>
                                          <p:spTgt spid="3">
                                            <p:txEl>
                                              <p:pRg st="3" end="3"/>
                                            </p:txEl>
                                          </p:spTgt>
                                        </p:tgtEl>
                                        <p:attrNameLst>
                                          <p:attrName>ppt_y</p:attrName>
                                        </p:attrNameLst>
                                      </p:cBhvr>
                                    </p:anim>
                                    <p:animRot by="21600000">
                                      <p:cBhvr>
                                        <p:cTn id="36"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Work Cited</a:t>
            </a:r>
            <a:endParaRPr lang="en-US" sz="9600" b="1" dirty="0"/>
          </a:p>
        </p:txBody>
      </p:sp>
      <p:sp>
        <p:nvSpPr>
          <p:cNvPr id="3" name="Content Placeholder 2"/>
          <p:cNvSpPr>
            <a:spLocks noGrp="1"/>
          </p:cNvSpPr>
          <p:nvPr>
            <p:ph idx="1"/>
          </p:nvPr>
        </p:nvSpPr>
        <p:spPr/>
        <p:txBody>
          <a:bodyPr/>
          <a:lstStyle/>
          <a:p>
            <a:pPr>
              <a:buFont typeface="Times New Roman" panose="02020603050405020304" pitchFamily="18" charset="0"/>
              <a:buChar char="♯"/>
            </a:pPr>
            <a:r>
              <a:rPr lang="en-US" b="1" dirty="0">
                <a:hlinkClick r:id="rId2"/>
              </a:rPr>
              <a:t>https://</a:t>
            </a:r>
            <a:r>
              <a:rPr lang="en-US" b="1" dirty="0" smtClean="0">
                <a:hlinkClick r:id="rId2"/>
              </a:rPr>
              <a:t>www.cia.gov/library/publications/the-world-factbook/geos/nu.html</a:t>
            </a:r>
            <a:endParaRPr lang="en-US" b="1" dirty="0" smtClean="0"/>
          </a:p>
          <a:p>
            <a:pPr>
              <a:buFont typeface="Times New Roman" panose="02020603050405020304" pitchFamily="18" charset="0"/>
              <a:buChar char="♯"/>
            </a:pPr>
            <a:r>
              <a:rPr lang="en-US" b="1" dirty="0">
                <a:hlinkClick r:id="rId3"/>
              </a:rPr>
              <a:t>http://</a:t>
            </a:r>
            <a:r>
              <a:rPr lang="en-US" b="1" dirty="0" smtClean="0">
                <a:hlinkClick r:id="rId3"/>
              </a:rPr>
              <a:t>www.nationsencyclopedia.com/economies/Americas/Nicaragua.html</a:t>
            </a:r>
            <a:endParaRPr lang="en-US" b="1" dirty="0" smtClean="0"/>
          </a:p>
          <a:p>
            <a:pPr>
              <a:buFont typeface="Times New Roman" panose="02020603050405020304" pitchFamily="18" charset="0"/>
              <a:buChar char="♯"/>
            </a:pPr>
            <a:r>
              <a:rPr lang="en-US" b="1" dirty="0">
                <a:hlinkClick r:id="rId4"/>
              </a:rPr>
              <a:t>http://</a:t>
            </a:r>
            <a:r>
              <a:rPr lang="en-US" b="1" dirty="0" smtClean="0">
                <a:hlinkClick r:id="rId4"/>
              </a:rPr>
              <a:t>www.britannica.com/EBchecked/topic/413855/Nicaragua/40978/Agriculture-forestry-and-fishing</a:t>
            </a:r>
            <a:endParaRPr lang="en-US" b="1" dirty="0" smtClean="0"/>
          </a:p>
          <a:p>
            <a:pPr>
              <a:buFont typeface="Times New Roman" panose="02020603050405020304" pitchFamily="18" charset="0"/>
              <a:buChar char="♯"/>
            </a:pPr>
            <a:r>
              <a:rPr lang="en-US" b="1" dirty="0" smtClean="0">
                <a:hlinkClick r:id="rId5"/>
              </a:rPr>
              <a:t>http</a:t>
            </a:r>
            <a:r>
              <a:rPr lang="en-US" b="1" dirty="0">
                <a:hlinkClick r:id="rId5"/>
              </a:rPr>
              <a:t>://hikingjoy101.com/18-entertaining-interesting-facts-about-nicaragua</a:t>
            </a:r>
            <a:r>
              <a:rPr lang="en-US" b="1" dirty="0" smtClean="0">
                <a:hlinkClick r:id="rId5"/>
              </a:rPr>
              <a:t>/</a:t>
            </a:r>
            <a:endParaRPr lang="en-US" b="1" dirty="0" smtClean="0"/>
          </a:p>
          <a:p>
            <a:endParaRPr lang="en-US" b="1" dirty="0"/>
          </a:p>
        </p:txBody>
      </p:sp>
    </p:spTree>
    <p:extLst>
      <p:ext uri="{BB962C8B-B14F-4D97-AF65-F5344CB8AC3E}">
        <p14:creationId xmlns:p14="http://schemas.microsoft.com/office/powerpoint/2010/main" val="34682300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9600" b="1" dirty="0" smtClean="0"/>
              <a:t>Introduction</a:t>
            </a:r>
            <a:endParaRPr lang="en-US" sz="9600" b="1" dirty="0"/>
          </a:p>
        </p:txBody>
      </p:sp>
      <p:sp>
        <p:nvSpPr>
          <p:cNvPr id="2" name="Content Placeholder 1"/>
          <p:cNvSpPr>
            <a:spLocks noGrp="1"/>
          </p:cNvSpPr>
          <p:nvPr>
            <p:ph idx="1"/>
          </p:nvPr>
        </p:nvSpPr>
        <p:spPr/>
        <p:txBody>
          <a:bodyPr/>
          <a:lstStyle/>
          <a:p>
            <a:pPr>
              <a:lnSpc>
                <a:spcPct val="150000"/>
              </a:lnSpc>
              <a:buFont typeface="Courier New" panose="02070309020205020404" pitchFamily="49" charset="0"/>
              <a:buChar char="o"/>
            </a:pPr>
            <a:r>
              <a:rPr lang="en-US" b="1" dirty="0" smtClean="0">
                <a:solidFill>
                  <a:schemeClr val="accent2"/>
                </a:solidFill>
                <a:latin typeface="Arial Black" panose="020B0A04020102020204" pitchFamily="34" charset="0"/>
              </a:rPr>
              <a:t>Country: Nicaragua  </a:t>
            </a:r>
          </a:p>
          <a:p>
            <a:pPr>
              <a:lnSpc>
                <a:spcPct val="150000"/>
              </a:lnSpc>
              <a:buFont typeface="Courier New" panose="02070309020205020404" pitchFamily="49" charset="0"/>
              <a:buChar char="o"/>
            </a:pPr>
            <a:r>
              <a:rPr lang="en-US" b="1" dirty="0" smtClean="0">
                <a:solidFill>
                  <a:schemeClr val="accent2"/>
                </a:solidFill>
                <a:latin typeface="Arial Black" panose="020B0A04020102020204" pitchFamily="34" charset="0"/>
              </a:rPr>
              <a:t>Capital: Managua</a:t>
            </a:r>
          </a:p>
          <a:p>
            <a:pPr>
              <a:lnSpc>
                <a:spcPct val="150000"/>
              </a:lnSpc>
              <a:buFont typeface="Courier New" panose="02070309020205020404" pitchFamily="49" charset="0"/>
              <a:buChar char="o"/>
            </a:pPr>
            <a:r>
              <a:rPr lang="en-US" b="1" dirty="0">
                <a:solidFill>
                  <a:schemeClr val="accent2"/>
                </a:solidFill>
                <a:latin typeface="Arial Black" panose="020B0A04020102020204" pitchFamily="34" charset="0"/>
              </a:rPr>
              <a:t>Major </a:t>
            </a:r>
            <a:r>
              <a:rPr lang="en-US" b="1" dirty="0" smtClean="0">
                <a:solidFill>
                  <a:schemeClr val="accent2"/>
                </a:solidFill>
                <a:latin typeface="Arial Black" panose="020B0A04020102020204" pitchFamily="34" charset="0"/>
              </a:rPr>
              <a:t>Languages: Spanish</a:t>
            </a:r>
          </a:p>
          <a:p>
            <a:pPr>
              <a:lnSpc>
                <a:spcPct val="150000"/>
              </a:lnSpc>
              <a:buFont typeface="Courier New" panose="02070309020205020404" pitchFamily="49" charset="0"/>
              <a:buChar char="o"/>
            </a:pPr>
            <a:r>
              <a:rPr lang="en-US" b="1" dirty="0" smtClean="0">
                <a:solidFill>
                  <a:schemeClr val="accent2"/>
                </a:solidFill>
                <a:latin typeface="Arial Black" panose="020B0A04020102020204" pitchFamily="34" charset="0"/>
              </a:rPr>
              <a:t>Location: Central America (North America)</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533400"/>
            <a:ext cx="3048000" cy="229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5955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33333E-6 -3.33333E-6 L -0.00417 -0.68333 " pathEditMode="relative" rAng="0" ptsTypes="AA">
                                      <p:cBhvr>
                                        <p:cTn id="6" dur="250" accel="50000" decel="50000" autoRev="1" fill="hold">
                                          <p:stCondLst>
                                            <p:cond delay="0"/>
                                          </p:stCondLst>
                                        </p:cTn>
                                        <p:tgtEl>
                                          <p:spTgt spid="3"/>
                                        </p:tgtEl>
                                        <p:attrNameLst>
                                          <p:attrName>ppt_x</p:attrName>
                                          <p:attrName>ppt_y</p:attrName>
                                        </p:attrNameLst>
                                      </p:cBhvr>
                                      <p:rCtr x="-208" y="-34167"/>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b="1" dirty="0" smtClean="0"/>
              <a:t>Map</a:t>
            </a:r>
            <a:endParaRPr lang="en-US" sz="9600" b="1"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3962400" cy="423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807" y="1905000"/>
            <a:ext cx="4094629" cy="41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322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33333E-6 -3.33333E-6 L 0.00416 -0.66111 " pathEditMode="relative" rAng="0" ptsTypes="AA">
                                      <p:cBhvr>
                                        <p:cTn id="6" dur="250" accel="50000" decel="50000" autoRev="1" fill="hold">
                                          <p:stCondLst>
                                            <p:cond delay="0"/>
                                          </p:stCondLst>
                                        </p:cTn>
                                        <p:tgtEl>
                                          <p:spTgt spid="2"/>
                                        </p:tgtEl>
                                        <p:attrNameLst>
                                          <p:attrName>ppt_x</p:attrName>
                                          <p:attrName>ppt_y</p:attrName>
                                        </p:attrNameLst>
                                      </p:cBhvr>
                                      <p:rCtr x="208" y="-33056"/>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History</a:t>
            </a:r>
            <a:endParaRPr lang="en-US" sz="9600" b="1"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v"/>
            </a:pPr>
            <a:r>
              <a:rPr lang="en-US" sz="1800" b="1" dirty="0" smtClean="0">
                <a:solidFill>
                  <a:srgbClr val="C00000"/>
                </a:solidFill>
                <a:latin typeface="Arial Black" panose="020B0A04020102020204" pitchFamily="34" charset="0"/>
              </a:rPr>
              <a:t>Gained independence </a:t>
            </a:r>
            <a:r>
              <a:rPr lang="en-US" sz="1800" b="1" dirty="0">
                <a:solidFill>
                  <a:srgbClr val="C00000"/>
                </a:solidFill>
                <a:latin typeface="Arial Black" panose="020B0A04020102020204" pitchFamily="34" charset="0"/>
              </a:rPr>
              <a:t>from </a:t>
            </a:r>
            <a:r>
              <a:rPr lang="en-US" sz="1800" b="1" dirty="0" smtClean="0">
                <a:solidFill>
                  <a:srgbClr val="C00000"/>
                </a:solidFill>
                <a:latin typeface="Arial Black" panose="020B0A04020102020204" pitchFamily="34" charset="0"/>
              </a:rPr>
              <a:t>Spain </a:t>
            </a:r>
            <a:r>
              <a:rPr lang="en-US" sz="1800" b="1" dirty="0">
                <a:solidFill>
                  <a:srgbClr val="C00000"/>
                </a:solidFill>
                <a:latin typeface="Arial Black" panose="020B0A04020102020204" pitchFamily="34" charset="0"/>
              </a:rPr>
              <a:t>in </a:t>
            </a:r>
            <a:r>
              <a:rPr lang="en-US" sz="1800" b="1" dirty="0" smtClean="0">
                <a:solidFill>
                  <a:srgbClr val="C00000"/>
                </a:solidFill>
                <a:latin typeface="Arial Black" panose="020B0A04020102020204" pitchFamily="34" charset="0"/>
              </a:rPr>
              <a:t>1821.</a:t>
            </a:r>
          </a:p>
          <a:p>
            <a:pPr>
              <a:lnSpc>
                <a:spcPct val="150000"/>
              </a:lnSpc>
              <a:buFont typeface="Wingdings" panose="05000000000000000000" pitchFamily="2" charset="2"/>
              <a:buChar char="v"/>
            </a:pPr>
            <a:r>
              <a:rPr lang="en-US" sz="1800" b="1" dirty="0">
                <a:solidFill>
                  <a:srgbClr val="C00000"/>
                </a:solidFill>
                <a:latin typeface="Arial Black" panose="020B0A04020102020204" pitchFamily="34" charset="0"/>
              </a:rPr>
              <a:t>B</a:t>
            </a:r>
            <a:r>
              <a:rPr lang="en-US" sz="1800" b="1" dirty="0" smtClean="0">
                <a:solidFill>
                  <a:srgbClr val="C00000"/>
                </a:solidFill>
                <a:latin typeface="Arial Black" panose="020B0A04020102020204" pitchFamily="34" charset="0"/>
              </a:rPr>
              <a:t>ecame </a:t>
            </a:r>
            <a:r>
              <a:rPr lang="en-US" sz="1800" b="1" dirty="0">
                <a:solidFill>
                  <a:srgbClr val="C00000"/>
                </a:solidFill>
                <a:latin typeface="Arial Black" panose="020B0A04020102020204" pitchFamily="34" charset="0"/>
              </a:rPr>
              <a:t>an independent republic in 1838</a:t>
            </a:r>
            <a:r>
              <a:rPr lang="en-US" sz="1800" b="1" dirty="0" smtClean="0">
                <a:solidFill>
                  <a:srgbClr val="C00000"/>
                </a:solidFill>
                <a:latin typeface="Arial Black" panose="020B0A04020102020204" pitchFamily="34" charset="0"/>
              </a:rPr>
              <a:t>.</a:t>
            </a:r>
          </a:p>
          <a:p>
            <a:pPr>
              <a:lnSpc>
                <a:spcPct val="150000"/>
              </a:lnSpc>
              <a:buFont typeface="Wingdings" panose="05000000000000000000" pitchFamily="2" charset="2"/>
              <a:buChar char="v"/>
            </a:pPr>
            <a:r>
              <a:rPr lang="en-US" sz="1800" b="1" dirty="0" smtClean="0">
                <a:solidFill>
                  <a:srgbClr val="C00000"/>
                </a:solidFill>
                <a:latin typeface="Arial Black" panose="020B0A04020102020204" pitchFamily="34" charset="0"/>
              </a:rPr>
              <a:t>In 1978 a </a:t>
            </a:r>
            <a:r>
              <a:rPr lang="en-US" sz="1800" b="1" dirty="0">
                <a:solidFill>
                  <a:srgbClr val="C00000"/>
                </a:solidFill>
                <a:latin typeface="Arial Black" panose="020B0A04020102020204" pitchFamily="34" charset="0"/>
              </a:rPr>
              <a:t>short-lived civil war </a:t>
            </a:r>
            <a:r>
              <a:rPr lang="en-US" sz="1800" b="1" dirty="0" smtClean="0">
                <a:solidFill>
                  <a:srgbClr val="C00000"/>
                </a:solidFill>
                <a:latin typeface="Arial Black" panose="020B0A04020102020204" pitchFamily="34" charset="0"/>
              </a:rPr>
              <a:t>by </a:t>
            </a:r>
            <a:r>
              <a:rPr lang="en-US" sz="1800" b="1" dirty="0">
                <a:solidFill>
                  <a:srgbClr val="C00000"/>
                </a:solidFill>
                <a:latin typeface="Arial Black" panose="020B0A04020102020204" pitchFamily="34" charset="0"/>
              </a:rPr>
              <a:t>the Marxist Sandinista </a:t>
            </a:r>
            <a:r>
              <a:rPr lang="en-US" sz="1800" b="1" dirty="0" smtClean="0">
                <a:solidFill>
                  <a:srgbClr val="C00000"/>
                </a:solidFill>
                <a:latin typeface="Arial Black" panose="020B0A04020102020204" pitchFamily="34" charset="0"/>
              </a:rPr>
              <a:t>guerrillas and took power in 1979.</a:t>
            </a:r>
          </a:p>
          <a:p>
            <a:pPr>
              <a:lnSpc>
                <a:spcPct val="150000"/>
              </a:lnSpc>
              <a:buFont typeface="Wingdings" panose="05000000000000000000" pitchFamily="2" charset="2"/>
              <a:buChar char="v"/>
            </a:pPr>
            <a:r>
              <a:rPr lang="en-US" sz="1800" b="1" dirty="0" smtClean="0">
                <a:solidFill>
                  <a:srgbClr val="C00000"/>
                </a:solidFill>
                <a:latin typeface="Arial Black" panose="020B0A04020102020204" pitchFamily="34" charset="0"/>
              </a:rPr>
              <a:t>They lost  free </a:t>
            </a:r>
            <a:r>
              <a:rPr lang="en-US" sz="1800" b="1" dirty="0">
                <a:solidFill>
                  <a:srgbClr val="C00000"/>
                </a:solidFill>
                <a:latin typeface="Arial Black" panose="020B0A04020102020204" pitchFamily="34" charset="0"/>
              </a:rPr>
              <a:t>elections in 1990, 1996, and </a:t>
            </a:r>
            <a:r>
              <a:rPr lang="en-US" sz="1800" b="1" dirty="0" smtClean="0">
                <a:solidFill>
                  <a:srgbClr val="C00000"/>
                </a:solidFill>
                <a:latin typeface="Arial Black" panose="020B0A04020102020204" pitchFamily="34" charset="0"/>
              </a:rPr>
              <a:t>2001.</a:t>
            </a:r>
          </a:p>
          <a:p>
            <a:pPr>
              <a:lnSpc>
                <a:spcPct val="150000"/>
              </a:lnSpc>
              <a:buFont typeface="Wingdings" panose="05000000000000000000" pitchFamily="2" charset="2"/>
              <a:buChar char="v"/>
            </a:pPr>
            <a:r>
              <a:rPr lang="en-US" sz="1800" b="1" dirty="0" smtClean="0">
                <a:solidFill>
                  <a:srgbClr val="C00000"/>
                </a:solidFill>
                <a:latin typeface="Arial Black" panose="020B0A04020102020204" pitchFamily="34" charset="0"/>
              </a:rPr>
              <a:t>They got it back </a:t>
            </a:r>
            <a:r>
              <a:rPr lang="en-US" sz="1800" b="1" dirty="0">
                <a:solidFill>
                  <a:srgbClr val="C00000"/>
                </a:solidFill>
                <a:latin typeface="Arial Black" panose="020B0A04020102020204" pitchFamily="34" charset="0"/>
              </a:rPr>
              <a:t>and elected Daniel O</a:t>
            </a:r>
            <a:r>
              <a:rPr lang="en-US" sz="1800" b="1" dirty="0" smtClean="0">
                <a:solidFill>
                  <a:srgbClr val="C00000"/>
                </a:solidFill>
                <a:latin typeface="Arial Black" panose="020B0A04020102020204" pitchFamily="34" charset="0"/>
              </a:rPr>
              <a:t>rtega Saavedra in 2006 and again in 2011.</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962400"/>
            <a:ext cx="3429000"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40810"/>
            <a:ext cx="2534798" cy="168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2887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33333E-6 -3.33333E-6 L -0.00417 -0.65 " pathEditMode="relative" rAng="0" ptsTypes="AA">
                                      <p:cBhvr>
                                        <p:cTn id="6" dur="250" accel="50000" decel="50000" autoRev="1" fill="hold">
                                          <p:stCondLst>
                                            <p:cond delay="0"/>
                                          </p:stCondLst>
                                        </p:cTn>
                                        <p:tgtEl>
                                          <p:spTgt spid="2"/>
                                        </p:tgtEl>
                                        <p:attrNameLst>
                                          <p:attrName>ppt_x</p:attrName>
                                          <p:attrName>ppt_y</p:attrName>
                                        </p:attrNameLst>
                                      </p:cBhvr>
                                      <p:rCtr x="-208" y="-32500"/>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Geography</a:t>
            </a:r>
            <a:endParaRPr lang="en-US" sz="9600" b="1" dirty="0"/>
          </a:p>
        </p:txBody>
      </p:sp>
      <p:sp>
        <p:nvSpPr>
          <p:cNvPr id="3" name="Content Placeholder 2"/>
          <p:cNvSpPr>
            <a:spLocks noGrp="1"/>
          </p:cNvSpPr>
          <p:nvPr>
            <p:ph idx="1"/>
          </p:nvPr>
        </p:nvSpPr>
        <p:spPr/>
        <p:txBody>
          <a:bodyPr>
            <a:normAutofit fontScale="85000" lnSpcReduction="20000"/>
          </a:bodyPr>
          <a:lstStyle/>
          <a:p>
            <a:pPr>
              <a:lnSpc>
                <a:spcPct val="150000"/>
              </a:lnSpc>
              <a:buFont typeface="Wingdings" panose="05000000000000000000" pitchFamily="2" charset="2"/>
              <a:buChar char="Ø"/>
            </a:pPr>
            <a:r>
              <a:rPr lang="en-US" b="1" dirty="0">
                <a:solidFill>
                  <a:srgbClr val="7030A0"/>
                </a:solidFill>
                <a:latin typeface="Arial Black" panose="020B0A04020102020204" pitchFamily="34" charset="0"/>
              </a:rPr>
              <a:t>Major </a:t>
            </a:r>
            <a:r>
              <a:rPr lang="en-US" b="1" dirty="0" smtClean="0">
                <a:solidFill>
                  <a:srgbClr val="7030A0"/>
                </a:solidFill>
                <a:latin typeface="Arial Black" panose="020B0A04020102020204" pitchFamily="34" charset="0"/>
              </a:rPr>
              <a:t>landforms: Isabelia Mountains</a:t>
            </a:r>
            <a:r>
              <a:rPr lang="en-US" b="1" dirty="0">
                <a:solidFill>
                  <a:srgbClr val="7030A0"/>
                </a:solidFill>
                <a:latin typeface="Arial Black" panose="020B0A04020102020204" pitchFamily="34" charset="0"/>
              </a:rPr>
              <a:t>, Volcano Row, </a:t>
            </a:r>
            <a:r>
              <a:rPr lang="en-US" b="1" dirty="0" smtClean="0">
                <a:solidFill>
                  <a:srgbClr val="7030A0"/>
                </a:solidFill>
                <a:latin typeface="Arial Black" panose="020B0A04020102020204" pitchFamily="34" charset="0"/>
              </a:rPr>
              <a:t>Masaya Volcano. </a:t>
            </a:r>
            <a:endParaRPr lang="en-US" b="1" dirty="0">
              <a:solidFill>
                <a:srgbClr val="7030A0"/>
              </a:solidFill>
              <a:latin typeface="Arial Black" panose="020B0A04020102020204" pitchFamily="34" charset="0"/>
            </a:endParaRPr>
          </a:p>
          <a:p>
            <a:pPr>
              <a:lnSpc>
                <a:spcPct val="150000"/>
              </a:lnSpc>
              <a:buFont typeface="Wingdings" panose="05000000000000000000" pitchFamily="2" charset="2"/>
              <a:buChar char="Ø"/>
            </a:pPr>
            <a:r>
              <a:rPr lang="en-US" b="1" dirty="0">
                <a:solidFill>
                  <a:srgbClr val="7030A0"/>
                </a:solidFill>
                <a:latin typeface="Arial Black" panose="020B0A04020102020204" pitchFamily="34" charset="0"/>
              </a:rPr>
              <a:t>Major landmarks: </a:t>
            </a:r>
            <a:r>
              <a:rPr lang="en-US" b="1" dirty="0" smtClean="0">
                <a:solidFill>
                  <a:srgbClr val="7030A0"/>
                </a:solidFill>
                <a:latin typeface="Arial Black" panose="020B0A04020102020204" pitchFamily="34" charset="0"/>
              </a:rPr>
              <a:t>Leon Cathedral, </a:t>
            </a:r>
            <a:r>
              <a:rPr lang="es-ES" b="1" dirty="0" smtClean="0">
                <a:solidFill>
                  <a:srgbClr val="7030A0"/>
                </a:solidFill>
                <a:latin typeface="Arial Black" panose="020B0A04020102020204" pitchFamily="34" charset="0"/>
              </a:rPr>
              <a:t>Chocoyero </a:t>
            </a:r>
            <a:r>
              <a:rPr lang="es-ES" b="1" dirty="0">
                <a:solidFill>
                  <a:srgbClr val="7030A0"/>
                </a:solidFill>
                <a:latin typeface="Arial Black" panose="020B0A04020102020204" pitchFamily="34" charset="0"/>
              </a:rPr>
              <a:t>el brujo natural </a:t>
            </a:r>
            <a:r>
              <a:rPr lang="es-ES" b="1" dirty="0" smtClean="0">
                <a:solidFill>
                  <a:srgbClr val="7030A0"/>
                </a:solidFill>
                <a:latin typeface="Arial Black" panose="020B0A04020102020204" pitchFamily="34" charset="0"/>
              </a:rPr>
              <a:t>reserve</a:t>
            </a:r>
            <a:r>
              <a:rPr lang="es-ES" b="1" dirty="0">
                <a:solidFill>
                  <a:srgbClr val="7030A0"/>
                </a:solidFill>
                <a:latin typeface="Arial Black" panose="020B0A04020102020204" pitchFamily="34" charset="0"/>
              </a:rPr>
              <a:t>, </a:t>
            </a:r>
            <a:r>
              <a:rPr lang="es-ES" b="1" dirty="0" smtClean="0">
                <a:solidFill>
                  <a:srgbClr val="7030A0"/>
                </a:solidFill>
                <a:latin typeface="Arial Black" panose="020B0A04020102020204" pitchFamily="34" charset="0"/>
              </a:rPr>
              <a:t>Laguna </a:t>
            </a:r>
            <a:r>
              <a:rPr lang="es-ES" b="1" dirty="0">
                <a:solidFill>
                  <a:srgbClr val="7030A0"/>
                </a:solidFill>
                <a:latin typeface="Arial Black" panose="020B0A04020102020204" pitchFamily="34" charset="0"/>
              </a:rPr>
              <a:t>de apoyo</a:t>
            </a:r>
            <a:endParaRPr lang="en-US" b="1" dirty="0">
              <a:solidFill>
                <a:srgbClr val="7030A0"/>
              </a:solidFill>
              <a:latin typeface="Arial Black" panose="020B0A04020102020204" pitchFamily="34" charset="0"/>
            </a:endParaRPr>
          </a:p>
          <a:p>
            <a:pPr>
              <a:lnSpc>
                <a:spcPct val="150000"/>
              </a:lnSpc>
              <a:buFont typeface="Wingdings" panose="05000000000000000000" pitchFamily="2" charset="2"/>
              <a:buChar char="Ø"/>
            </a:pPr>
            <a:r>
              <a:rPr lang="en-US" b="1" dirty="0">
                <a:solidFill>
                  <a:srgbClr val="7030A0"/>
                </a:solidFill>
                <a:latin typeface="Arial Black" panose="020B0A04020102020204" pitchFamily="34" charset="0"/>
              </a:rPr>
              <a:t>Major bodies of </a:t>
            </a:r>
            <a:r>
              <a:rPr lang="en-US" b="1" dirty="0" smtClean="0">
                <a:solidFill>
                  <a:srgbClr val="7030A0"/>
                </a:solidFill>
                <a:latin typeface="Arial Black" panose="020B0A04020102020204" pitchFamily="34" charset="0"/>
              </a:rPr>
              <a:t>water: Lago </a:t>
            </a:r>
            <a:r>
              <a:rPr lang="en-US" b="1" dirty="0">
                <a:solidFill>
                  <a:srgbClr val="7030A0"/>
                </a:solidFill>
                <a:latin typeface="Arial Black" panose="020B0A04020102020204" pitchFamily="34" charset="0"/>
              </a:rPr>
              <a:t>de </a:t>
            </a:r>
            <a:r>
              <a:rPr lang="en-US" b="1" dirty="0" smtClean="0">
                <a:solidFill>
                  <a:srgbClr val="7030A0"/>
                </a:solidFill>
                <a:latin typeface="Arial Black" panose="020B0A04020102020204" pitchFamily="34" charset="0"/>
              </a:rPr>
              <a:t>Nicaragua, Pacific Ocean, Caribbean </a:t>
            </a:r>
            <a:r>
              <a:rPr lang="en-US" b="1" dirty="0">
                <a:solidFill>
                  <a:srgbClr val="7030A0"/>
                </a:solidFill>
                <a:latin typeface="Arial Black" panose="020B0A04020102020204" pitchFamily="34" charset="0"/>
              </a:rPr>
              <a:t>Sea, lake Managua, </a:t>
            </a:r>
            <a:r>
              <a:rPr lang="en-US" b="1" dirty="0" smtClean="0">
                <a:solidFill>
                  <a:srgbClr val="7030A0"/>
                </a:solidFill>
                <a:latin typeface="Arial Black" panose="020B0A04020102020204" pitchFamily="34" charset="0"/>
              </a:rPr>
              <a:t>Rio San </a:t>
            </a:r>
            <a:r>
              <a:rPr lang="en-US" b="1" dirty="0">
                <a:solidFill>
                  <a:srgbClr val="7030A0"/>
                </a:solidFill>
                <a:latin typeface="Arial Black" panose="020B0A04020102020204" pitchFamily="34" charset="0"/>
              </a:rPr>
              <a:t>Juan River, </a:t>
            </a:r>
            <a:r>
              <a:rPr lang="en-US" b="1" dirty="0" smtClean="0">
                <a:solidFill>
                  <a:srgbClr val="7030A0"/>
                </a:solidFill>
                <a:latin typeface="Arial Black" panose="020B0A04020102020204" pitchFamily="34" charset="0"/>
              </a:rPr>
              <a:t>Coco River. </a:t>
            </a:r>
            <a:endParaRPr lang="en-US" b="1" dirty="0">
              <a:solidFill>
                <a:srgbClr val="7030A0"/>
              </a:solidFill>
              <a:latin typeface="Arial Black" panose="020B0A04020102020204" pitchFamily="34" charset="0"/>
            </a:endParaRPr>
          </a:p>
          <a:p>
            <a:pPr>
              <a:lnSpc>
                <a:spcPct val="150000"/>
              </a:lnSpc>
              <a:buFont typeface="Wingdings" panose="05000000000000000000" pitchFamily="2" charset="2"/>
              <a:buChar char="Ø"/>
            </a:pPr>
            <a:r>
              <a:rPr lang="en-US" b="1" dirty="0">
                <a:solidFill>
                  <a:srgbClr val="7030A0"/>
                </a:solidFill>
                <a:latin typeface="Arial Black" panose="020B0A04020102020204" pitchFamily="34" charset="0"/>
              </a:rPr>
              <a:t>Major </a:t>
            </a:r>
            <a:r>
              <a:rPr lang="en-US" b="1" dirty="0" smtClean="0">
                <a:solidFill>
                  <a:srgbClr val="7030A0"/>
                </a:solidFill>
                <a:latin typeface="Arial Black" panose="020B0A04020102020204" pitchFamily="34" charset="0"/>
              </a:rPr>
              <a:t>cities: Managua(capitol), San Carlos, Leon, Corinto, El Bluff. </a:t>
            </a:r>
            <a:endParaRPr lang="en-US" b="1" dirty="0">
              <a:solidFill>
                <a:srgbClr val="7030A0"/>
              </a:solidFill>
              <a:latin typeface="Arial Black" panose="020B0A04020102020204" pitchFamily="34" charset="0"/>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52218"/>
            <a:ext cx="27432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958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33333E-6 -3.33333E-6 L -0.00417 -0.69444 " pathEditMode="relative" rAng="0" ptsTypes="AA">
                                      <p:cBhvr>
                                        <p:cTn id="6" dur="250" accel="50000" decel="50000" autoRev="1" fill="hold">
                                          <p:stCondLst>
                                            <p:cond delay="0"/>
                                          </p:stCondLst>
                                        </p:cTn>
                                        <p:tgtEl>
                                          <p:spTgt spid="2"/>
                                        </p:tgtEl>
                                        <p:attrNameLst>
                                          <p:attrName>ppt_x</p:attrName>
                                          <p:attrName>ppt_y</p:attrName>
                                        </p:attrNameLst>
                                      </p:cBhvr>
                                      <p:rCtr x="-208" y="-34722"/>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Culture</a:t>
            </a:r>
            <a:endParaRPr lang="en-US" sz="9600" b="1" dirty="0"/>
          </a:p>
        </p:txBody>
      </p:sp>
      <p:sp>
        <p:nvSpPr>
          <p:cNvPr id="3" name="Content Placeholder 2"/>
          <p:cNvSpPr>
            <a:spLocks noGrp="1"/>
          </p:cNvSpPr>
          <p:nvPr>
            <p:ph idx="1"/>
          </p:nvPr>
        </p:nvSpPr>
        <p:spPr>
          <a:xfrm>
            <a:off x="762000" y="457200"/>
            <a:ext cx="7543800" cy="4419600"/>
          </a:xfrm>
        </p:spPr>
        <p:txBody>
          <a:bodyPr>
            <a:normAutofit lnSpcReduction="10000"/>
          </a:bodyPr>
          <a:lstStyle/>
          <a:p>
            <a:pPr marL="0" indent="0">
              <a:lnSpc>
                <a:spcPct val="150000"/>
              </a:lnSpc>
              <a:buNone/>
            </a:pPr>
            <a:r>
              <a:rPr lang="en-US" sz="1800" b="1" dirty="0" smtClean="0"/>
              <a:t>	</a:t>
            </a:r>
            <a:r>
              <a:rPr lang="en-US" sz="1800" b="1" dirty="0" smtClean="0">
                <a:latin typeface="Arial Black" panose="020B0A04020102020204" pitchFamily="34" charset="0"/>
              </a:rPr>
              <a:t>The culture in Nicaragua is very diverse and unique. The type of clothing they have is very clean loose white shirt and pants. They also usually only have one or two outfits. Also the holidays are just like ours in the U.S. Food in </a:t>
            </a:r>
            <a:r>
              <a:rPr lang="en-US" sz="1800" b="1" dirty="0">
                <a:latin typeface="Arial Black" panose="020B0A04020102020204" pitchFamily="34" charset="0"/>
              </a:rPr>
              <a:t>the country dates back to the pre-Colombian </a:t>
            </a:r>
            <a:r>
              <a:rPr lang="en-US" sz="1800" b="1" dirty="0" smtClean="0">
                <a:latin typeface="Arial Black" panose="020B0A04020102020204" pitchFamily="34" charset="0"/>
              </a:rPr>
              <a:t>times. </a:t>
            </a:r>
            <a:r>
              <a:rPr lang="en-US" sz="1800" b="1" dirty="0">
                <a:latin typeface="Arial Black" panose="020B0A04020102020204" pitchFamily="34" charset="0"/>
              </a:rPr>
              <a:t>They eat dishes like Nacatamal, Indio Viejo, and Sopa de </a:t>
            </a:r>
            <a:r>
              <a:rPr lang="en-US" sz="1800" b="1" dirty="0" smtClean="0">
                <a:latin typeface="Arial Black" panose="020B0A04020102020204" pitchFamily="34" charset="0"/>
              </a:rPr>
              <a:t>Albondiga. Unlike the U.S. their music is a mix of Spanish and European music. The religion in this </a:t>
            </a:r>
            <a:r>
              <a:rPr lang="en-US" sz="1800" b="1" dirty="0">
                <a:latin typeface="Arial Black" panose="020B0A04020102020204" pitchFamily="34" charset="0"/>
              </a:rPr>
              <a:t>country </a:t>
            </a:r>
            <a:r>
              <a:rPr lang="en-US" sz="1800" b="1" dirty="0" smtClean="0">
                <a:latin typeface="Arial Black" panose="020B0A04020102020204" pitchFamily="34" charset="0"/>
              </a:rPr>
              <a:t>is mostly </a:t>
            </a:r>
            <a:r>
              <a:rPr lang="en-US" sz="1800" b="1" dirty="0">
                <a:latin typeface="Arial Black" panose="020B0A04020102020204" pitchFamily="34" charset="0"/>
              </a:rPr>
              <a:t>Roman Catholic </a:t>
            </a:r>
            <a:r>
              <a:rPr lang="en-US" sz="1800" b="1" dirty="0" smtClean="0">
                <a:latin typeface="Arial Black" panose="020B0A04020102020204" pitchFamily="34" charset="0"/>
              </a:rPr>
              <a:t>and Protestant. Another fact about the culture in Nicaragua is that </a:t>
            </a:r>
            <a:r>
              <a:rPr lang="en-US" sz="1800" b="1" dirty="0">
                <a:latin typeface="Arial Black" panose="020B0A04020102020204" pitchFamily="34" charset="0"/>
              </a:rPr>
              <a:t>they have a </a:t>
            </a:r>
            <a:r>
              <a:rPr lang="en-US" sz="1800" b="1" dirty="0" smtClean="0">
                <a:latin typeface="Arial Black" panose="020B0A04020102020204" pitchFamily="34" charset="0"/>
              </a:rPr>
              <a:t>republic.    </a:t>
            </a:r>
            <a:endParaRPr lang="en-US" sz="1800" b="1" dirty="0">
              <a:latin typeface="Arial Black" panose="020B0A04020102020204"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419600"/>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8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33333E-6 -3.33333E-6 L -0.00833 -0.70555 " pathEditMode="relative" rAng="0" ptsTypes="AA">
                                      <p:cBhvr>
                                        <p:cTn id="6" dur="250" accel="50000" decel="50000" autoRev="1" fill="hold">
                                          <p:stCondLst>
                                            <p:cond delay="0"/>
                                          </p:stCondLst>
                                        </p:cTn>
                                        <p:tgtEl>
                                          <p:spTgt spid="2"/>
                                        </p:tgtEl>
                                        <p:attrNameLst>
                                          <p:attrName>ppt_x</p:attrName>
                                          <p:attrName>ppt_y</p:attrName>
                                        </p:attrNameLst>
                                      </p:cBhvr>
                                      <p:rCtr x="-417" y="-35278"/>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Economy</a:t>
            </a:r>
            <a:endParaRPr lang="en-US" sz="9600" b="1" dirty="0"/>
          </a:p>
        </p:txBody>
      </p:sp>
      <p:sp>
        <p:nvSpPr>
          <p:cNvPr id="3" name="Content Placeholder 2"/>
          <p:cNvSpPr>
            <a:spLocks noGrp="1"/>
          </p:cNvSpPr>
          <p:nvPr>
            <p:ph idx="1"/>
          </p:nvPr>
        </p:nvSpPr>
        <p:spPr>
          <a:xfrm>
            <a:off x="762000" y="381000"/>
            <a:ext cx="7924800" cy="4495800"/>
          </a:xfrm>
        </p:spPr>
        <p:txBody>
          <a:bodyPr>
            <a:normAutofit/>
          </a:bodyPr>
          <a:lstStyle/>
          <a:p>
            <a:pPr>
              <a:lnSpc>
                <a:spcPct val="150000"/>
              </a:lnSpc>
              <a:buFont typeface="Arial Black" panose="020B0A04020102020204" pitchFamily="34" charset="0"/>
              <a:buChar char="≈"/>
            </a:pPr>
            <a:r>
              <a:rPr lang="en-US" sz="1800" b="1" dirty="0">
                <a:solidFill>
                  <a:srgbClr val="00B050"/>
                </a:solidFill>
                <a:latin typeface="Arial Black" panose="020B0A04020102020204" pitchFamily="34" charset="0"/>
              </a:rPr>
              <a:t>Natural Resources</a:t>
            </a:r>
            <a:r>
              <a:rPr lang="en-US" sz="1800" b="1" dirty="0" smtClean="0">
                <a:solidFill>
                  <a:srgbClr val="00B050"/>
                </a:solidFill>
                <a:latin typeface="Arial Black" panose="020B0A04020102020204" pitchFamily="34" charset="0"/>
              </a:rPr>
              <a:t>: coffee</a:t>
            </a:r>
            <a:r>
              <a:rPr lang="en-US" sz="1800" b="1" dirty="0">
                <a:solidFill>
                  <a:srgbClr val="00B050"/>
                </a:solidFill>
                <a:latin typeface="Arial Black" panose="020B0A04020102020204" pitchFamily="34" charset="0"/>
              </a:rPr>
              <a:t>, beef, gold, sugar, peanuts, shrimp and lobster, tobacco, cigars, automobile wiring harnesses, textiles, apparel, </a:t>
            </a:r>
            <a:r>
              <a:rPr lang="en-US" sz="1800" b="1" dirty="0" smtClean="0">
                <a:solidFill>
                  <a:srgbClr val="00B050"/>
                </a:solidFill>
                <a:latin typeface="Arial Black" panose="020B0A04020102020204" pitchFamily="34" charset="0"/>
              </a:rPr>
              <a:t>cotton.</a:t>
            </a:r>
            <a:endParaRPr lang="en-US" sz="1800" b="1" dirty="0">
              <a:solidFill>
                <a:srgbClr val="00B050"/>
              </a:solidFill>
              <a:latin typeface="Arial Black" panose="020B0A04020102020204" pitchFamily="34" charset="0"/>
            </a:endParaRPr>
          </a:p>
          <a:p>
            <a:pPr>
              <a:lnSpc>
                <a:spcPct val="150000"/>
              </a:lnSpc>
              <a:buFont typeface="Arial Black" panose="020B0A04020102020204" pitchFamily="34" charset="0"/>
              <a:buChar char="≈"/>
            </a:pPr>
            <a:r>
              <a:rPr lang="en-US" sz="1800" b="1" dirty="0">
                <a:solidFill>
                  <a:srgbClr val="00B050"/>
                </a:solidFill>
                <a:latin typeface="Arial Black" panose="020B0A04020102020204" pitchFamily="34" charset="0"/>
              </a:rPr>
              <a:t>Manufacturing </a:t>
            </a:r>
            <a:r>
              <a:rPr lang="en-US" sz="1800" b="1" dirty="0" smtClean="0">
                <a:solidFill>
                  <a:srgbClr val="00B050"/>
                </a:solidFill>
                <a:latin typeface="Arial Black" panose="020B0A04020102020204" pitchFamily="34" charset="0"/>
              </a:rPr>
              <a:t>areas: There are not many manufacturing areas and the ones they have are small and are located at the capital.  </a:t>
            </a:r>
            <a:endParaRPr lang="en-US" sz="1800" b="1" dirty="0">
              <a:solidFill>
                <a:srgbClr val="00B050"/>
              </a:solidFill>
              <a:latin typeface="Arial Black" panose="020B0A04020102020204" pitchFamily="34" charset="0"/>
            </a:endParaRPr>
          </a:p>
          <a:p>
            <a:pPr>
              <a:lnSpc>
                <a:spcPct val="150000"/>
              </a:lnSpc>
              <a:buFont typeface="Arial Black" panose="020B0A04020102020204" pitchFamily="34" charset="0"/>
              <a:buChar char="≈"/>
            </a:pPr>
            <a:r>
              <a:rPr lang="en-US" sz="1800" b="1" dirty="0">
                <a:solidFill>
                  <a:srgbClr val="00B050"/>
                </a:solidFill>
                <a:latin typeface="Arial Black" panose="020B0A04020102020204" pitchFamily="34" charset="0"/>
              </a:rPr>
              <a:t>Land use</a:t>
            </a:r>
            <a:r>
              <a:rPr lang="en-US" sz="1800" b="1" dirty="0" smtClean="0">
                <a:solidFill>
                  <a:srgbClr val="00B050"/>
                </a:solidFill>
                <a:latin typeface="Arial Black" panose="020B0A04020102020204" pitchFamily="34" charset="0"/>
              </a:rPr>
              <a:t>: agriculture</a:t>
            </a:r>
            <a:r>
              <a:rPr lang="en-US" sz="1800" b="1" dirty="0">
                <a:solidFill>
                  <a:srgbClr val="00B050"/>
                </a:solidFill>
                <a:latin typeface="Arial Black" panose="020B0A04020102020204" pitchFamily="34" charset="0"/>
              </a:rPr>
              <a:t>: </a:t>
            </a:r>
            <a:r>
              <a:rPr lang="en-US" sz="1800" b="1" dirty="0" smtClean="0">
                <a:solidFill>
                  <a:srgbClr val="00B050"/>
                </a:solidFill>
                <a:latin typeface="Arial Black" panose="020B0A04020102020204" pitchFamily="34" charset="0"/>
              </a:rPr>
              <a:t>28%, industry</a:t>
            </a:r>
            <a:r>
              <a:rPr lang="en-US" sz="1800" b="1" dirty="0">
                <a:solidFill>
                  <a:srgbClr val="00B050"/>
                </a:solidFill>
                <a:latin typeface="Arial Black" panose="020B0A04020102020204" pitchFamily="34" charset="0"/>
              </a:rPr>
              <a:t>: </a:t>
            </a:r>
            <a:r>
              <a:rPr lang="en-US" sz="1800" b="1" dirty="0" smtClean="0">
                <a:solidFill>
                  <a:srgbClr val="00B050"/>
                </a:solidFill>
                <a:latin typeface="Arial Black" panose="020B0A04020102020204" pitchFamily="34" charset="0"/>
              </a:rPr>
              <a:t>19%, services</a:t>
            </a:r>
            <a:r>
              <a:rPr lang="en-US" sz="1800" b="1" dirty="0">
                <a:solidFill>
                  <a:srgbClr val="00B050"/>
                </a:solidFill>
                <a:latin typeface="Arial Black" panose="020B0A04020102020204" pitchFamily="34" charset="0"/>
              </a:rPr>
              <a:t>: 53</a:t>
            </a:r>
            <a:r>
              <a:rPr lang="en-US" sz="1800" b="1" dirty="0" smtClean="0">
                <a:solidFill>
                  <a:srgbClr val="00B050"/>
                </a:solidFill>
                <a:latin typeface="Arial Black" panose="020B0A04020102020204" pitchFamily="34" charset="0"/>
              </a:rPr>
              <a:t>%.</a:t>
            </a:r>
            <a:endParaRPr lang="en-US" sz="1800" b="1" dirty="0">
              <a:solidFill>
                <a:srgbClr val="00B050"/>
              </a:solidFill>
              <a:latin typeface="Arial Black" panose="020B0A04020102020204" pitchFamily="34" charset="0"/>
            </a:endParaRPr>
          </a:p>
          <a:p>
            <a:pPr>
              <a:lnSpc>
                <a:spcPct val="150000"/>
              </a:lnSpc>
              <a:buFont typeface="Arial Black" panose="020B0A04020102020204" pitchFamily="34" charset="0"/>
              <a:buChar char="≈"/>
            </a:pPr>
            <a:r>
              <a:rPr lang="en-US" sz="1800" b="1" dirty="0">
                <a:solidFill>
                  <a:srgbClr val="00B050"/>
                </a:solidFill>
                <a:latin typeface="Arial Black" panose="020B0A04020102020204" pitchFamily="34" charset="0"/>
              </a:rPr>
              <a:t>Major </a:t>
            </a:r>
            <a:r>
              <a:rPr lang="en-US" sz="1800" b="1" dirty="0" smtClean="0">
                <a:solidFill>
                  <a:srgbClr val="00B050"/>
                </a:solidFill>
                <a:latin typeface="Arial Black" panose="020B0A04020102020204" pitchFamily="34" charset="0"/>
              </a:rPr>
              <a:t>occupations: agriculture and farming.</a:t>
            </a:r>
          </a:p>
          <a:p>
            <a:pPr>
              <a:lnSpc>
                <a:spcPct val="150000"/>
              </a:lnSpc>
              <a:buFont typeface="Arial Black" panose="020B0A04020102020204" pitchFamily="34" charset="0"/>
              <a:buChar char="≈"/>
            </a:pPr>
            <a:r>
              <a:rPr lang="en-US" sz="1800" b="1" dirty="0">
                <a:solidFill>
                  <a:srgbClr val="00B050"/>
                </a:solidFill>
                <a:latin typeface="Arial Black" panose="020B0A04020102020204" pitchFamily="34" charset="0"/>
              </a:rPr>
              <a:t>Currency: Nicaraguan </a:t>
            </a:r>
            <a:r>
              <a:rPr lang="en-US" sz="1800" b="1" dirty="0" smtClean="0">
                <a:solidFill>
                  <a:srgbClr val="00B050"/>
                </a:solidFill>
                <a:latin typeface="Arial Black" panose="020B0A04020102020204" pitchFamily="34" charset="0"/>
              </a:rPr>
              <a:t>córdoba.</a:t>
            </a:r>
            <a:endParaRPr lang="en-US" sz="1800" b="1" dirty="0">
              <a:solidFill>
                <a:srgbClr val="00B050"/>
              </a:solidFill>
              <a:latin typeface="Arial Black" panose="020B0A04020102020204" pitchFamily="34" charset="0"/>
            </a:endParaRP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897084"/>
            <a:ext cx="3581400" cy="157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801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33333E-6 -3.33333E-6 L 0.00416 -0.78333 " pathEditMode="relative" rAng="0" ptsTypes="AA">
                                      <p:cBhvr>
                                        <p:cTn id="6" dur="250" accel="50000" decel="50000" autoRev="1" fill="hold">
                                          <p:stCondLst>
                                            <p:cond delay="0"/>
                                          </p:stCondLst>
                                        </p:cTn>
                                        <p:tgtEl>
                                          <p:spTgt spid="2"/>
                                        </p:tgtEl>
                                        <p:attrNameLst>
                                          <p:attrName>ppt_x</p:attrName>
                                          <p:attrName>ppt_y</p:attrName>
                                        </p:attrNameLst>
                                      </p:cBhvr>
                                      <p:rCtr x="208" y="-39167"/>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Climate</a:t>
            </a:r>
            <a:endParaRPr lang="en-US" sz="9600" b="1" dirty="0"/>
          </a:p>
        </p:txBody>
      </p:sp>
      <p:sp>
        <p:nvSpPr>
          <p:cNvPr id="3" name="Content Placeholder 2"/>
          <p:cNvSpPr>
            <a:spLocks noGrp="1"/>
          </p:cNvSpPr>
          <p:nvPr>
            <p:ph idx="1"/>
          </p:nvPr>
        </p:nvSpPr>
        <p:spPr/>
        <p:txBody>
          <a:bodyPr/>
          <a:lstStyle/>
          <a:p>
            <a:pPr>
              <a:lnSpc>
                <a:spcPct val="150000"/>
              </a:lnSpc>
              <a:buFont typeface="Arial Black" panose="020B0A04020102020204" pitchFamily="34" charset="0"/>
              <a:buChar char="×"/>
            </a:pPr>
            <a:r>
              <a:rPr lang="en-US" sz="1800" b="1" dirty="0" smtClean="0">
                <a:solidFill>
                  <a:srgbClr val="0070C0"/>
                </a:solidFill>
                <a:latin typeface="Arial Black" panose="020B0A04020102020204" pitchFamily="34" charset="0"/>
              </a:rPr>
              <a:t>Weather conditions: Very warm year round and lots of rain that can cause extreme floods. </a:t>
            </a:r>
            <a:endParaRPr lang="en-US" sz="1800" b="1" dirty="0">
              <a:solidFill>
                <a:srgbClr val="0070C0"/>
              </a:solidFill>
              <a:latin typeface="Arial Black" panose="020B0A04020102020204" pitchFamily="34" charset="0"/>
            </a:endParaRPr>
          </a:p>
          <a:p>
            <a:pPr>
              <a:lnSpc>
                <a:spcPct val="150000"/>
              </a:lnSpc>
              <a:buFont typeface="Arial Black" panose="020B0A04020102020204" pitchFamily="34" charset="0"/>
              <a:buChar char="×"/>
            </a:pPr>
            <a:r>
              <a:rPr lang="en-US" sz="1800" b="1" dirty="0">
                <a:solidFill>
                  <a:srgbClr val="0070C0"/>
                </a:solidFill>
                <a:latin typeface="Arial Black" panose="020B0A04020102020204" pitchFamily="34" charset="0"/>
              </a:rPr>
              <a:t>Average yearly </a:t>
            </a:r>
            <a:r>
              <a:rPr lang="en-US" sz="1800" b="1" dirty="0" smtClean="0">
                <a:solidFill>
                  <a:srgbClr val="0070C0"/>
                </a:solidFill>
                <a:latin typeface="Arial Black" panose="020B0A04020102020204" pitchFamily="34" charset="0"/>
              </a:rPr>
              <a:t>rainfall: 103.3in. a year.</a:t>
            </a:r>
            <a:endParaRPr lang="en-US" sz="1800" b="1" dirty="0">
              <a:solidFill>
                <a:srgbClr val="0070C0"/>
              </a:solidFill>
              <a:latin typeface="Arial Black" panose="020B0A04020102020204" pitchFamily="34" charset="0"/>
            </a:endParaRPr>
          </a:p>
          <a:p>
            <a:pPr>
              <a:lnSpc>
                <a:spcPct val="150000"/>
              </a:lnSpc>
              <a:buFont typeface="Arial Black" panose="020B0A04020102020204" pitchFamily="34" charset="0"/>
              <a:buChar char="×"/>
            </a:pPr>
            <a:r>
              <a:rPr lang="en-US" sz="1800" b="1" dirty="0">
                <a:solidFill>
                  <a:srgbClr val="0070C0"/>
                </a:solidFill>
                <a:latin typeface="Arial Black" panose="020B0A04020102020204" pitchFamily="34" charset="0"/>
              </a:rPr>
              <a:t>Average yearly </a:t>
            </a:r>
            <a:r>
              <a:rPr lang="en-US" sz="1800" b="1" dirty="0" smtClean="0">
                <a:solidFill>
                  <a:srgbClr val="0070C0"/>
                </a:solidFill>
                <a:latin typeface="Arial Black" panose="020B0A04020102020204" pitchFamily="34" charset="0"/>
              </a:rPr>
              <a:t>temperature: The low is 74.8 ̊ F and the high is 85.5 ̊ F.    </a:t>
            </a:r>
            <a:endParaRPr lang="en-US" sz="1800" b="1" dirty="0">
              <a:solidFill>
                <a:srgbClr val="0070C0"/>
              </a:solidFill>
              <a:latin typeface="Arial Black" panose="020B0A04020102020204" pitchFamily="34" charset="0"/>
            </a:endParaRPr>
          </a:p>
          <a:p>
            <a:pPr>
              <a:lnSpc>
                <a:spcPct val="150000"/>
              </a:lnSpc>
              <a:buFont typeface="Arial Black" panose="020B0A04020102020204" pitchFamily="34" charset="0"/>
              <a:buChar char="×"/>
            </a:pPr>
            <a:r>
              <a:rPr lang="en-US" sz="1800" b="1" dirty="0" smtClean="0">
                <a:solidFill>
                  <a:srgbClr val="0070C0"/>
                </a:solidFill>
                <a:latin typeface="Arial Black" panose="020B0A04020102020204" pitchFamily="34" charset="0"/>
              </a:rPr>
              <a:t>Effects of climate: The climate is good for growing tropical crops ,but the floods and ruin</a:t>
            </a:r>
            <a:r>
              <a:rPr lang="en-US" sz="1800" b="1" dirty="0">
                <a:solidFill>
                  <a:srgbClr val="0070C0"/>
                </a:solidFill>
                <a:latin typeface="Arial Black" panose="020B0A04020102020204" pitchFamily="34" charset="0"/>
              </a:rPr>
              <a:t> </a:t>
            </a:r>
            <a:r>
              <a:rPr lang="en-US" sz="1800" b="1" dirty="0" smtClean="0">
                <a:solidFill>
                  <a:srgbClr val="0070C0"/>
                </a:solidFill>
                <a:latin typeface="Arial Black" panose="020B0A04020102020204" pitchFamily="34" charset="0"/>
              </a:rPr>
              <a:t>these crops.</a:t>
            </a:r>
            <a:endParaRPr lang="en-US" sz="1800" b="1" dirty="0">
              <a:solidFill>
                <a:srgbClr val="0070C0"/>
              </a:solidFill>
              <a:latin typeface="Arial Black" panose="020B0A04020102020204" pitchFamily="34" charset="0"/>
            </a:endParaRPr>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962400"/>
            <a:ext cx="2844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3377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33333E-6 -3.33333E-6 L -0.00417 -0.72777 " pathEditMode="relative" rAng="0" ptsTypes="AA">
                                      <p:cBhvr>
                                        <p:cTn id="6" dur="250" accel="50000" decel="50000" autoRev="1" fill="hold">
                                          <p:stCondLst>
                                            <p:cond delay="0"/>
                                          </p:stCondLst>
                                        </p:cTn>
                                        <p:tgtEl>
                                          <p:spTgt spid="2"/>
                                        </p:tgtEl>
                                        <p:attrNameLst>
                                          <p:attrName>ppt_x</p:attrName>
                                          <p:attrName>ppt_y</p:attrName>
                                        </p:attrNameLst>
                                      </p:cBhvr>
                                      <p:rCtr x="-208" y="-36389"/>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4876800"/>
            <a:ext cx="8915400" cy="1252728"/>
          </a:xfrm>
        </p:spPr>
        <p:txBody>
          <a:bodyPr>
            <a:noAutofit/>
          </a:bodyPr>
          <a:lstStyle/>
          <a:p>
            <a:r>
              <a:rPr lang="en-US" sz="9600" b="1" dirty="0" smtClean="0"/>
              <a:t>Interesting Facts</a:t>
            </a:r>
            <a:endParaRPr lang="en-US" sz="9600" b="1" dirty="0"/>
          </a:p>
        </p:txBody>
      </p:sp>
      <p:sp>
        <p:nvSpPr>
          <p:cNvPr id="5" name="Content Placeholder 4"/>
          <p:cNvSpPr>
            <a:spLocks noGrp="1"/>
          </p:cNvSpPr>
          <p:nvPr>
            <p:ph idx="1"/>
          </p:nvPr>
        </p:nvSpPr>
        <p:spPr/>
        <p:txBody>
          <a:bodyPr>
            <a:normAutofit lnSpcReduction="10000"/>
          </a:bodyPr>
          <a:lstStyle/>
          <a:p>
            <a:pPr>
              <a:lnSpc>
                <a:spcPct val="150000"/>
              </a:lnSpc>
              <a:buFont typeface="Arial Black" panose="020B0A04020102020204" pitchFamily="34" charset="0"/>
              <a:buChar char="♦"/>
            </a:pPr>
            <a:r>
              <a:rPr lang="en-US" sz="1800" b="1" dirty="0">
                <a:solidFill>
                  <a:srgbClr val="FF0000"/>
                </a:solidFill>
                <a:latin typeface="Arial Black" panose="020B0A04020102020204" pitchFamily="34" charset="0"/>
              </a:rPr>
              <a:t>Population</a:t>
            </a:r>
            <a:r>
              <a:rPr lang="en-US" sz="1800" b="1" dirty="0" smtClean="0">
                <a:solidFill>
                  <a:srgbClr val="FF0000"/>
                </a:solidFill>
                <a:latin typeface="Arial Black" panose="020B0A04020102020204" pitchFamily="34" charset="0"/>
              </a:rPr>
              <a:t>: 5,848,641</a:t>
            </a:r>
          </a:p>
          <a:p>
            <a:pPr>
              <a:lnSpc>
                <a:spcPct val="150000"/>
              </a:lnSpc>
              <a:buFont typeface="Arial Black" panose="020B0A04020102020204" pitchFamily="34" charset="0"/>
              <a:buChar char="♦"/>
            </a:pPr>
            <a:r>
              <a:rPr lang="en-US" sz="1800" b="1" dirty="0" smtClean="0">
                <a:solidFill>
                  <a:srgbClr val="FF0000"/>
                </a:solidFill>
                <a:latin typeface="Arial Black" panose="020B0A04020102020204" pitchFamily="34" charset="0"/>
              </a:rPr>
              <a:t>Nicaragua is also known as the 2</a:t>
            </a:r>
            <a:r>
              <a:rPr lang="en-US" sz="1800" b="1" baseline="30000" dirty="0" smtClean="0">
                <a:solidFill>
                  <a:srgbClr val="FF0000"/>
                </a:solidFill>
                <a:latin typeface="Arial Black" panose="020B0A04020102020204" pitchFamily="34" charset="0"/>
              </a:rPr>
              <a:t>nd</a:t>
            </a:r>
            <a:r>
              <a:rPr lang="en-US" sz="1800" b="1" dirty="0" smtClean="0">
                <a:solidFill>
                  <a:srgbClr val="FF0000"/>
                </a:solidFill>
                <a:latin typeface="Arial Black" panose="020B0A04020102020204" pitchFamily="34" charset="0"/>
              </a:rPr>
              <a:t> poorest country </a:t>
            </a:r>
            <a:r>
              <a:rPr lang="en-US" sz="1800" b="1" dirty="0">
                <a:solidFill>
                  <a:srgbClr val="FF0000"/>
                </a:solidFill>
                <a:latin typeface="Arial Black" panose="020B0A04020102020204" pitchFamily="34" charset="0"/>
              </a:rPr>
              <a:t>in the western </a:t>
            </a:r>
            <a:r>
              <a:rPr lang="en-US" sz="1800" b="1" dirty="0" smtClean="0">
                <a:solidFill>
                  <a:srgbClr val="FF0000"/>
                </a:solidFill>
                <a:latin typeface="Arial Black" panose="020B0A04020102020204" pitchFamily="34" charset="0"/>
              </a:rPr>
              <a:t>hemisphere. </a:t>
            </a:r>
            <a:endParaRPr lang="en-US" sz="1800" b="1" dirty="0">
              <a:solidFill>
                <a:srgbClr val="FF0000"/>
              </a:solidFill>
              <a:latin typeface="Arial Black" panose="020B0A04020102020204" pitchFamily="34" charset="0"/>
            </a:endParaRPr>
          </a:p>
          <a:p>
            <a:pPr>
              <a:lnSpc>
                <a:spcPct val="150000"/>
              </a:lnSpc>
              <a:buFont typeface="Arial Black" panose="020B0A04020102020204" pitchFamily="34" charset="0"/>
              <a:buChar char="♦"/>
            </a:pPr>
            <a:r>
              <a:rPr lang="en-US" sz="1800" b="1" dirty="0" smtClean="0">
                <a:solidFill>
                  <a:srgbClr val="FF0000"/>
                </a:solidFill>
                <a:latin typeface="Arial Black" panose="020B0A04020102020204" pitchFamily="34" charset="0"/>
              </a:rPr>
              <a:t>Nicaragua is the largest country in central America.</a:t>
            </a:r>
          </a:p>
          <a:p>
            <a:pPr>
              <a:lnSpc>
                <a:spcPct val="150000"/>
              </a:lnSpc>
              <a:buFont typeface="Arial Black" panose="020B0A04020102020204" pitchFamily="34" charset="0"/>
              <a:buChar char="♦"/>
            </a:pPr>
            <a:r>
              <a:rPr lang="en-US" sz="1800" b="1" dirty="0" smtClean="0">
                <a:solidFill>
                  <a:srgbClr val="FF0000"/>
                </a:solidFill>
                <a:latin typeface="Arial Black" panose="020B0A04020102020204" pitchFamily="34" charset="0"/>
              </a:rPr>
              <a:t>There baseball team took 2</a:t>
            </a:r>
            <a:r>
              <a:rPr lang="en-US" sz="1800" b="1" baseline="30000" dirty="0" smtClean="0">
                <a:solidFill>
                  <a:srgbClr val="FF0000"/>
                </a:solidFill>
                <a:latin typeface="Arial Black" panose="020B0A04020102020204" pitchFamily="34" charset="0"/>
              </a:rPr>
              <a:t>nd</a:t>
            </a:r>
            <a:r>
              <a:rPr lang="en-US" sz="1800" b="1" dirty="0" smtClean="0">
                <a:solidFill>
                  <a:srgbClr val="FF0000"/>
                </a:solidFill>
                <a:latin typeface="Arial Black" panose="020B0A04020102020204" pitchFamily="34" charset="0"/>
              </a:rPr>
              <a:t> in the 1996 Olympics in Atlanta. </a:t>
            </a:r>
          </a:p>
          <a:p>
            <a:pPr>
              <a:lnSpc>
                <a:spcPct val="150000"/>
              </a:lnSpc>
              <a:buFont typeface="Arial Black" panose="020B0A04020102020204" pitchFamily="34" charset="0"/>
              <a:buChar char="♦"/>
            </a:pPr>
            <a:r>
              <a:rPr lang="en-US" sz="1800" b="1" dirty="0" smtClean="0">
                <a:solidFill>
                  <a:srgbClr val="FF0000"/>
                </a:solidFill>
                <a:latin typeface="Arial Black" panose="020B0A04020102020204" pitchFamily="34" charset="0"/>
              </a:rPr>
              <a:t>Nicaragua </a:t>
            </a:r>
            <a:r>
              <a:rPr lang="en-US" sz="1800" b="1" dirty="0">
                <a:solidFill>
                  <a:srgbClr val="FF0000"/>
                </a:solidFill>
                <a:latin typeface="Arial Black" panose="020B0A04020102020204" pitchFamily="34" charset="0"/>
              </a:rPr>
              <a:t>had the first elected woman president of any central America </a:t>
            </a:r>
            <a:r>
              <a:rPr lang="en-US" sz="1800" b="1" dirty="0" smtClean="0">
                <a:solidFill>
                  <a:srgbClr val="FF0000"/>
                </a:solidFill>
                <a:latin typeface="Arial Black" panose="020B0A04020102020204" pitchFamily="34" charset="0"/>
              </a:rPr>
              <a:t>country.</a:t>
            </a:r>
          </a:p>
          <a:p>
            <a:pPr>
              <a:lnSpc>
                <a:spcPct val="150000"/>
              </a:lnSpc>
              <a:buFont typeface="Arial Black" panose="020B0A04020102020204" pitchFamily="34" charset="0"/>
              <a:buChar char="♦"/>
            </a:pPr>
            <a:r>
              <a:rPr lang="en-US" sz="1800" b="1" dirty="0">
                <a:solidFill>
                  <a:srgbClr val="FF0000"/>
                </a:solidFill>
                <a:latin typeface="Arial Black" panose="020B0A04020102020204" pitchFamily="34" charset="0"/>
              </a:rPr>
              <a:t>Independence Day: 15 September 1821</a:t>
            </a:r>
            <a:endParaRPr lang="en-US" sz="1800" b="1" dirty="0" smtClean="0">
              <a:solidFill>
                <a:srgbClr val="FF0000"/>
              </a:solidFill>
              <a:latin typeface="Arial Black" panose="020B0A04020102020204" pitchFamily="34" charset="0"/>
            </a:endParaRPr>
          </a:p>
        </p:txBody>
      </p:sp>
    </p:spTree>
    <p:extLst>
      <p:ext uri="{BB962C8B-B14F-4D97-AF65-F5344CB8AC3E}">
        <p14:creationId xmlns:p14="http://schemas.microsoft.com/office/powerpoint/2010/main" val="4217870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4.16667E-6 -4.81481E-6 L -0.00782 -0.80231 " pathEditMode="relative" rAng="0" ptsTypes="AA">
                                      <p:cBhvr>
                                        <p:cTn id="6" dur="250" accel="50000" decel="50000" autoRev="1" fill="hold">
                                          <p:stCondLst>
                                            <p:cond delay="0"/>
                                          </p:stCondLst>
                                        </p:cTn>
                                        <p:tgtEl>
                                          <p:spTgt spid="2"/>
                                        </p:tgtEl>
                                        <p:attrNameLst>
                                          <p:attrName>ppt_x</p:attrName>
                                          <p:attrName>ppt_y</p:attrName>
                                        </p:attrNameLst>
                                      </p:cBhvr>
                                      <p:rCtr x="-399" y="-40116"/>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189</TotalTime>
  <Words>414</Words>
  <Application>Microsoft Office PowerPoint</Application>
  <PresentationFormat>On-screen Show (4:3)</PresentationFormat>
  <Paragraphs>51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NewsPrint</vt:lpstr>
      <vt:lpstr>Nicaragua </vt:lpstr>
      <vt:lpstr>Introduction</vt:lpstr>
      <vt:lpstr>Map</vt:lpstr>
      <vt:lpstr>History</vt:lpstr>
      <vt:lpstr>Geography</vt:lpstr>
      <vt:lpstr>Culture</vt:lpstr>
      <vt:lpstr>Economy</vt:lpstr>
      <vt:lpstr>Climate</vt:lpstr>
      <vt:lpstr>Interesting Facts</vt:lpstr>
      <vt:lpstr>Conclusion </vt:lpstr>
      <vt:lpstr>Questions </vt:lpstr>
      <vt:lpstr>Work Cited</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Nicaragua</dc:title>
  <dc:creator>Turner, Brandon</dc:creator>
  <cp:lastModifiedBy>Turner, Brandon</cp:lastModifiedBy>
  <cp:revision>27</cp:revision>
  <dcterms:created xsi:type="dcterms:W3CDTF">2014-03-11T18:00:18Z</dcterms:created>
  <dcterms:modified xsi:type="dcterms:W3CDTF">2014-03-19T18:24:40Z</dcterms:modified>
</cp:coreProperties>
</file>