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6DCC-168C-4120-B703-E6B4319A4C8A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25A6-3584-45E7-9E75-E442243E4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6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5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7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8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0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3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6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4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4EE2-F0CD-43CD-A526-8B5B2AFB2002}" type="datetimeFigureOut">
              <a:rPr lang="en-US" smtClean="0"/>
              <a:t>3/20/2014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46141-0016-4652-9E83-C4B10F743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92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geos/bh.html" TargetMode="External"/><Relationship Id="rId7" Type="http://schemas.openxmlformats.org/officeDocument/2006/relationships/hyperlink" Target="http://www.mongabay.com/history/belize/belize-manufacturing.html" TargetMode="External"/><Relationship Id="rId2" Type="http://schemas.openxmlformats.org/officeDocument/2006/relationships/hyperlink" Target="http://www.worldatlas.com/webimage/countrys/camerica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dventure-life.com/articles/belize-history-906/" TargetMode="External"/><Relationship Id="rId5" Type="http://schemas.openxmlformats.org/officeDocument/2006/relationships/hyperlink" Target="http://www.southernbelize.com/hist_mayan.html" TargetMode="External"/><Relationship Id="rId4" Type="http://schemas.openxmlformats.org/officeDocument/2006/relationships/hyperlink" Target="http://ambergriscaye.com/pages/town/factsbz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BELIZE</a:t>
            </a:r>
          </a:p>
          <a:p>
            <a:pPr algn="ctr"/>
            <a:r>
              <a:rPr lang="en-US" sz="6600" dirty="0" smtClean="0"/>
              <a:t> Luzmaria Andia</a:t>
            </a:r>
          </a:p>
          <a:p>
            <a:pPr algn="ctr"/>
            <a:r>
              <a:rPr lang="en-US" sz="6600" dirty="0" smtClean="0"/>
              <a:t>3/19/14</a:t>
            </a:r>
          </a:p>
          <a:p>
            <a:pPr algn="ctr"/>
            <a:r>
              <a:rPr lang="en-US" sz="6600" dirty="0" smtClean="0"/>
              <a:t>7</a:t>
            </a:r>
            <a:r>
              <a:rPr lang="en-US" sz="6600" baseline="30000" dirty="0" smtClean="0"/>
              <a:t>th</a:t>
            </a:r>
            <a:r>
              <a:rPr lang="en-US" sz="6600" dirty="0" smtClean="0"/>
              <a:t> period</a:t>
            </a:r>
          </a:p>
          <a:p>
            <a:pPr algn="ctr"/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2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</a:t>
            </a:r>
            <a:r>
              <a:rPr lang="en-US" sz="4800" dirty="0" smtClean="0"/>
              <a:t>uestions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What is the official language?</a:t>
            </a:r>
          </a:p>
          <a:p>
            <a:pPr marL="342900" indent="-342900">
              <a:buAutoNum type="arabicPeriod"/>
            </a:pPr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 smtClean="0"/>
              <a:t>What is one of the major cities</a:t>
            </a:r>
            <a:r>
              <a:rPr lang="en-US" sz="3600" dirty="0" smtClean="0"/>
              <a:t>?</a:t>
            </a:r>
          </a:p>
          <a:p>
            <a:pPr marL="342900" indent="-342900">
              <a:buAutoNum type="arabicPeriod"/>
            </a:pPr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 smtClean="0"/>
              <a:t>What are the two major religions?</a:t>
            </a:r>
          </a:p>
          <a:p>
            <a:pPr marL="342900" indent="-342900">
              <a:buAutoNum type="arabicPeriod"/>
            </a:pPr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 smtClean="0"/>
              <a:t>What is one common food in Belize?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24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6106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http://www.worldatlas.com/webimage/countrys/camerica.htm</a:t>
            </a:r>
            <a:endParaRPr lang="en-US" sz="2400" dirty="0" smtClean="0"/>
          </a:p>
          <a:p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https://www.cia.gov/library/publications/the-world-factbook/geos/bh.html</a:t>
            </a:r>
            <a:endParaRPr lang="en-US" sz="2400" dirty="0" smtClean="0"/>
          </a:p>
          <a:p>
            <a:endParaRPr lang="en-US" sz="2400" dirty="0" smtClean="0">
              <a:hlinkClick r:id="rId4"/>
            </a:endParaRPr>
          </a:p>
          <a:p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ambergriscaye.com/pages/town/factsbze.html</a:t>
            </a:r>
            <a:endParaRPr lang="en-US" sz="2400" dirty="0" smtClean="0"/>
          </a:p>
          <a:p>
            <a:endParaRPr lang="en-US" sz="2400" dirty="0" smtClean="0">
              <a:hlinkClick r:id="rId5"/>
            </a:endParaRPr>
          </a:p>
          <a:p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www.southernbelize.com/hist_mayan.html</a:t>
            </a:r>
            <a:endParaRPr lang="en-US" sz="2400" dirty="0" smtClean="0"/>
          </a:p>
          <a:p>
            <a:endParaRPr lang="en-US" sz="2400" dirty="0" smtClean="0">
              <a:hlinkClick r:id="rId6"/>
            </a:endParaRPr>
          </a:p>
          <a:p>
            <a:r>
              <a:rPr lang="en-US" sz="2400" dirty="0" smtClean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://www.adventure-life.com/articles/belize-history-906</a:t>
            </a:r>
            <a:r>
              <a:rPr lang="en-US" sz="2400" dirty="0" smtClean="0">
                <a:hlinkClick r:id="rId6"/>
              </a:rPr>
              <a:t>/</a:t>
            </a:r>
            <a:endParaRPr lang="en-US" sz="2400" dirty="0" smtClean="0"/>
          </a:p>
          <a:p>
            <a:endParaRPr lang="en-US" sz="2400" dirty="0" smtClean="0">
              <a:hlinkClick r:id="rId7"/>
            </a:endParaRPr>
          </a:p>
          <a:p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</a:t>
            </a:r>
            <a:r>
              <a:rPr lang="en-US" sz="2400" dirty="0" smtClean="0">
                <a:hlinkClick r:id="rId7"/>
              </a:rPr>
              <a:t>www.mongabay.com/history/belize/belize-manufacturing.html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0" y="0"/>
            <a:ext cx="9154410" cy="6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057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76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6"/>
            <a:ext cx="9144000" cy="692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350" y="1276529"/>
            <a:ext cx="8420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N</a:t>
            </a:r>
            <a:r>
              <a:rPr lang="en-US" sz="4400" dirty="0" smtClean="0">
                <a:solidFill>
                  <a:schemeClr val="bg1"/>
                </a:solidFill>
              </a:rPr>
              <a:t>ame of my country is Belize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Capital of my country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is Belmopan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Major languages spoken: English(official),  Spanish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Location of country </a:t>
            </a:r>
            <a:r>
              <a:rPr lang="en-US" sz="4400" dirty="0">
                <a:solidFill>
                  <a:schemeClr val="bg1"/>
                </a:solidFill>
              </a:rPr>
              <a:t>is south of Mexico and east and north of Guatemala in Central </a:t>
            </a:r>
            <a:r>
              <a:rPr lang="en-US" sz="4400" dirty="0" smtClean="0">
                <a:solidFill>
                  <a:schemeClr val="bg1"/>
                </a:solidFill>
              </a:rPr>
              <a:t>America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657" y="260866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INTRO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0" y="260866"/>
            <a:ext cx="1714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314" y="1371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41564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HISTORY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53241" y="914400"/>
            <a:ext cx="8382000" cy="1221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Belize came into existence around 1000 B.C</a:t>
            </a:r>
          </a:p>
          <a:p>
            <a:pPr algn="ctr"/>
            <a:r>
              <a:rPr lang="en-US" sz="3200" dirty="0"/>
              <a:t>George Cadle Price first prime minister, </a:t>
            </a:r>
            <a:r>
              <a:rPr lang="en-US" sz="3200" dirty="0" smtClean="0"/>
              <a:t>“father </a:t>
            </a:r>
            <a:r>
              <a:rPr lang="en-US" sz="3200" dirty="0"/>
              <a:t>of the </a:t>
            </a:r>
            <a:r>
              <a:rPr lang="en-US" sz="3200" dirty="0" smtClean="0"/>
              <a:t>nation</a:t>
            </a:r>
            <a:r>
              <a:rPr lang="en-US" sz="3200" dirty="0"/>
              <a:t>,” Dame Elmira Minita Gordon first woman </a:t>
            </a:r>
            <a:r>
              <a:rPr lang="en-US" sz="3200" dirty="0" smtClean="0"/>
              <a:t>governor-general</a:t>
            </a:r>
            <a:r>
              <a:rPr lang="en-US" sz="3200" dirty="0"/>
              <a:t>, Manuel Esquivel political leader, Ncholas Pollard, Sr. politician, trade union leader, Prime Minister Said Musa</a:t>
            </a:r>
            <a:endParaRPr lang="en-US" sz="3200" dirty="0" smtClean="0"/>
          </a:p>
          <a:p>
            <a:pPr algn="ctr"/>
            <a:r>
              <a:rPr lang="en-US" sz="3200" dirty="0"/>
              <a:t>(1636) Major war between Maya and Spanish occurred, (1642) War for Belize ended, gained independence, (1981) Belize became independent from </a:t>
            </a:r>
            <a:r>
              <a:rPr lang="en-US" sz="3200" dirty="0" smtClean="0"/>
              <a:t>Britain  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89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81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GEOGRAPHY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96663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</a:t>
            </a:r>
            <a:r>
              <a:rPr lang="en-US" sz="4000" dirty="0" smtClean="0"/>
              <a:t>he Maya mountains</a:t>
            </a:r>
            <a:r>
              <a:rPr lang="en-US" sz="4000" dirty="0"/>
              <a:t>, </a:t>
            </a:r>
            <a:r>
              <a:rPr lang="en-US" sz="4000" dirty="0" smtClean="0"/>
              <a:t> the highest point is the Victoria Peak in the Cockscomb Range, The Blue Hole, Yucatan peninsula, The Rio Hondo</a:t>
            </a:r>
            <a:r>
              <a:rPr lang="en-US" sz="4000" dirty="0"/>
              <a:t>, "Maya Heartland," </a:t>
            </a:r>
            <a:r>
              <a:rPr lang="en-US" sz="4000" dirty="0" smtClean="0"/>
              <a:t>The Belize Barrier Reef</a:t>
            </a:r>
          </a:p>
          <a:p>
            <a:r>
              <a:rPr lang="en-US" sz="4000" dirty="0"/>
              <a:t>Major </a:t>
            </a:r>
            <a:r>
              <a:rPr lang="en-US" sz="4000" dirty="0" smtClean="0"/>
              <a:t>cities: Belize </a:t>
            </a:r>
            <a:r>
              <a:rPr lang="en-US" sz="4000" dirty="0"/>
              <a:t>City, San Ignacio, Orange Walk, Belmopan </a:t>
            </a:r>
          </a:p>
        </p:txBody>
      </p:sp>
    </p:spTree>
    <p:extLst>
      <p:ext uri="{BB962C8B-B14F-4D97-AF65-F5344CB8AC3E}">
        <p14:creationId xmlns:p14="http://schemas.microsoft.com/office/powerpoint/2010/main" val="34119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855" y="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CULTURE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64599" y="937185"/>
            <a:ext cx="8827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Men wear </a:t>
            </a:r>
            <a:r>
              <a:rPr lang="en-US" sz="2400" dirty="0"/>
              <a:t>Euro-American style </a:t>
            </a:r>
            <a:r>
              <a:rPr lang="en-US" sz="2400" dirty="0" smtClean="0"/>
              <a:t>pants/shirts. </a:t>
            </a:r>
            <a:r>
              <a:rPr lang="en-US" sz="2400" dirty="0"/>
              <a:t>W</a:t>
            </a:r>
            <a:r>
              <a:rPr lang="en-US" sz="2400" dirty="0" smtClean="0"/>
              <a:t>omen </a:t>
            </a:r>
            <a:r>
              <a:rPr lang="en-US" sz="2400" dirty="0"/>
              <a:t>wear plain color, full-length dresses sewn from a variety of bright color material. </a:t>
            </a:r>
            <a:r>
              <a:rPr lang="en-US" sz="2400" dirty="0" smtClean="0"/>
              <a:t>On </a:t>
            </a:r>
            <a:r>
              <a:rPr lang="en-US" sz="2400" dirty="0"/>
              <a:t>the 1st &amp;</a:t>
            </a:r>
            <a:r>
              <a:rPr lang="en-US" sz="2400" dirty="0" smtClean="0"/>
              <a:t> </a:t>
            </a:r>
            <a:r>
              <a:rPr lang="en-US" sz="2400" dirty="0"/>
              <a:t>2nd of November-All Saint's Day and All Souls Day </a:t>
            </a:r>
            <a:r>
              <a:rPr lang="en-US" sz="2400" dirty="0" smtClean="0"/>
              <a:t>&amp;The </a:t>
            </a:r>
            <a:r>
              <a:rPr lang="en-US" sz="2400" dirty="0"/>
              <a:t>Feast of San Luis is celebrated during Easter. Imported bleached wheat flour, corn, beans, rice, </a:t>
            </a:r>
            <a:r>
              <a:rPr lang="en-US" sz="2400" dirty="0" smtClean="0"/>
              <a:t>&amp; poultry </a:t>
            </a:r>
            <a:r>
              <a:rPr lang="en-US" sz="2400" dirty="0"/>
              <a:t>are </a:t>
            </a:r>
            <a:r>
              <a:rPr lang="en-US" sz="2400" dirty="0" smtClean="0"/>
              <a:t>the common foods. Religion: (62%)Roman </a:t>
            </a:r>
            <a:r>
              <a:rPr lang="en-US" sz="2400" dirty="0"/>
              <a:t>Catholics, </a:t>
            </a:r>
            <a:r>
              <a:rPr lang="en-US" sz="2400" dirty="0" smtClean="0"/>
              <a:t>(28%) Protestants. </a:t>
            </a:r>
            <a:r>
              <a:rPr lang="en-US" sz="2400" dirty="0"/>
              <a:t>G</a:t>
            </a:r>
            <a:r>
              <a:rPr lang="en-US" sz="2400" dirty="0" smtClean="0"/>
              <a:t>overnment: Parliamentary </a:t>
            </a:r>
            <a:r>
              <a:rPr lang="en-US" sz="2400" dirty="0"/>
              <a:t>D</a:t>
            </a:r>
            <a:r>
              <a:rPr lang="en-US" sz="2400" dirty="0" smtClean="0"/>
              <a:t>emocracy &amp; a </a:t>
            </a:r>
            <a:r>
              <a:rPr lang="en-US" sz="2400" dirty="0"/>
              <a:t>Commonwealth realm. </a:t>
            </a:r>
            <a:r>
              <a:rPr lang="en-US" sz="2400" dirty="0" smtClean="0"/>
              <a:t>Music: a </a:t>
            </a:r>
            <a:r>
              <a:rPr lang="en-US" sz="2400" dirty="0"/>
              <a:t>mix of Kriol, Mestizo, Garifuna, and Maya influences.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62000" y="4294909"/>
            <a:ext cx="3411785" cy="249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78" y="4278581"/>
            <a:ext cx="2256843" cy="252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2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ECONOMY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68063"/>
            <a:ext cx="88392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Natural resources: arable </a:t>
            </a:r>
            <a:r>
              <a:rPr lang="en-US" sz="4000" dirty="0"/>
              <a:t>land potential, timber, fish, </a:t>
            </a:r>
            <a:r>
              <a:rPr lang="en-US" sz="4000" dirty="0" smtClean="0"/>
              <a:t>hydropower</a:t>
            </a:r>
          </a:p>
          <a:p>
            <a:r>
              <a:rPr lang="en-US" sz="4000" dirty="0" smtClean="0"/>
              <a:t>Currency: Belizean </a:t>
            </a:r>
            <a:r>
              <a:rPr lang="en-US" sz="4000" dirty="0"/>
              <a:t>Dollar (BZD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 Land use: arable </a:t>
            </a:r>
            <a:r>
              <a:rPr lang="en-US" sz="4000" dirty="0"/>
              <a:t>land: 3.05%</a:t>
            </a:r>
          </a:p>
          <a:p>
            <a:r>
              <a:rPr lang="en-US" sz="4000" dirty="0"/>
              <a:t>permanent crops: 1.39%</a:t>
            </a:r>
          </a:p>
          <a:p>
            <a:r>
              <a:rPr lang="en-US" sz="4000" dirty="0"/>
              <a:t>other: 95.56% (2005</a:t>
            </a:r>
            <a:r>
              <a:rPr lang="en-US" sz="4000" dirty="0" smtClean="0"/>
              <a:t>)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168901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CLIMATE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8001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Consistently </a:t>
            </a:r>
            <a:r>
              <a:rPr lang="en-US" sz="3200" dirty="0">
                <a:solidFill>
                  <a:schemeClr val="bg1"/>
                </a:solidFill>
              </a:rPr>
              <a:t>warm and humid tropical </a:t>
            </a:r>
            <a:r>
              <a:rPr lang="en-US" sz="3200" dirty="0" smtClean="0">
                <a:solidFill>
                  <a:schemeClr val="bg1"/>
                </a:solidFill>
              </a:rPr>
              <a:t>weather, sub-tropical, with </a:t>
            </a:r>
            <a:r>
              <a:rPr lang="en-US" sz="3200" dirty="0">
                <a:solidFill>
                  <a:schemeClr val="bg1"/>
                </a:solidFill>
              </a:rPr>
              <a:t>pronounced wet and dry seasons.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Rainfall varies from an average of 1,295 </a:t>
            </a:r>
            <a:r>
              <a:rPr lang="en-US" sz="3200" dirty="0" smtClean="0">
                <a:solidFill>
                  <a:schemeClr val="bg1"/>
                </a:solidFill>
              </a:rPr>
              <a:t>millimeters </a:t>
            </a:r>
            <a:r>
              <a:rPr lang="en-US" sz="3200" dirty="0">
                <a:solidFill>
                  <a:schemeClr val="bg1"/>
                </a:solidFill>
              </a:rPr>
              <a:t>in the north to 4,445 </a:t>
            </a:r>
            <a:r>
              <a:rPr lang="en-US" sz="3200" dirty="0" smtClean="0">
                <a:solidFill>
                  <a:schemeClr val="bg1"/>
                </a:solidFill>
              </a:rPr>
              <a:t>millimeters </a:t>
            </a:r>
            <a:r>
              <a:rPr lang="en-US" sz="3200" dirty="0">
                <a:solidFill>
                  <a:schemeClr val="bg1"/>
                </a:solidFill>
              </a:rPr>
              <a:t>in the extreme south.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Temperatures in coastal districts range from about 10*C (50*F) to about 35.6*C (96*F); inland the range is greater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Belize </a:t>
            </a:r>
            <a:r>
              <a:rPr lang="en-US" sz="3200" dirty="0">
                <a:solidFill>
                  <a:schemeClr val="bg1"/>
                </a:solidFill>
              </a:rPr>
              <a:t>is occasionally the victim of the Atlantic Ocean hurricane </a:t>
            </a:r>
            <a:r>
              <a:rPr lang="en-US" sz="3200" dirty="0" smtClean="0">
                <a:solidFill>
                  <a:schemeClr val="bg1"/>
                </a:solidFill>
              </a:rPr>
              <a:t>season.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3338"/>
            <a:ext cx="91567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24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INTERESTING FACTS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350" y="10668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Population 340,844 </a:t>
            </a:r>
            <a:r>
              <a:rPr lang="en-US" sz="2800" dirty="0">
                <a:solidFill>
                  <a:schemeClr val="bg1"/>
                </a:solidFill>
              </a:rPr>
              <a:t>(July 2014 est</a:t>
            </a:r>
            <a:r>
              <a:rPr lang="en-US" sz="2800" dirty="0" smtClean="0">
                <a:solidFill>
                  <a:schemeClr val="bg1"/>
                </a:solidFill>
              </a:rPr>
              <a:t>.)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blue </a:t>
            </a:r>
            <a:r>
              <a:rPr lang="en-US" sz="2800" dirty="0">
                <a:solidFill>
                  <a:schemeClr val="bg1"/>
                </a:solidFill>
              </a:rPr>
              <a:t>is the party color of the PUP, while the red stripes were added to recognize the color of the opposition party. The centered coat of arm features 50 </a:t>
            </a:r>
            <a:r>
              <a:rPr lang="en-US" sz="2800" dirty="0" smtClean="0">
                <a:solidFill>
                  <a:schemeClr val="bg1"/>
                </a:solidFill>
              </a:rPr>
              <a:t>leaves, symbolizing </a:t>
            </a:r>
            <a:r>
              <a:rPr lang="en-US" sz="2800" dirty="0">
                <a:solidFill>
                  <a:schemeClr val="bg1"/>
                </a:solidFill>
              </a:rPr>
              <a:t>the year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(People's United Party) came into power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Transportation: airports, roadways, water ways, ports </a:t>
            </a:r>
            <a:r>
              <a:rPr lang="en-US" sz="2800" dirty="0">
                <a:solidFill>
                  <a:schemeClr val="bg1"/>
                </a:solidFill>
              </a:rPr>
              <a:t>&amp;</a:t>
            </a:r>
            <a:r>
              <a:rPr lang="en-US" sz="2800" dirty="0" smtClean="0">
                <a:solidFill>
                  <a:schemeClr val="bg1"/>
                </a:solidFill>
              </a:rPr>
              <a:t> terminals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The time to travel is November </a:t>
            </a:r>
            <a:r>
              <a:rPr lang="en-US" sz="2800" dirty="0">
                <a:solidFill>
                  <a:schemeClr val="bg1"/>
                </a:solidFill>
              </a:rPr>
              <a:t>to late </a:t>
            </a:r>
            <a:r>
              <a:rPr lang="en-US" sz="2800" dirty="0" smtClean="0">
                <a:solidFill>
                  <a:schemeClr val="bg1"/>
                </a:solidFill>
              </a:rPr>
              <a:t>April because during </a:t>
            </a:r>
            <a:r>
              <a:rPr lang="en-US" sz="2800" dirty="0">
                <a:solidFill>
                  <a:schemeClr val="bg1"/>
                </a:solidFill>
              </a:rPr>
              <a:t>this time the weather is </a:t>
            </a:r>
            <a:r>
              <a:rPr lang="en-US" sz="2800" dirty="0" smtClean="0">
                <a:solidFill>
                  <a:schemeClr val="bg1"/>
                </a:solidFill>
              </a:rPr>
              <a:t>subtropical. 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Native animals: armadillos, snakes, and monkeys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CONCULSION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49062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Overall, </a:t>
            </a:r>
            <a:r>
              <a:rPr lang="en-US" sz="3200" dirty="0"/>
              <a:t>I</a:t>
            </a:r>
            <a:r>
              <a:rPr lang="en-US" sz="3200" dirty="0" smtClean="0"/>
              <a:t> have learned that Belize has a very diverse society; with many cultures, languages and ethnic groups. It is a very beautiful country with many natural attractions</a:t>
            </a:r>
            <a:r>
              <a:rPr lang="en-US" sz="3200" dirty="0" smtClean="0"/>
              <a:t>. In my opinion, Belize is very gorgeous with its variety of wildlife. Belize is truly unique and different from any country in Central </a:t>
            </a:r>
            <a:r>
              <a:rPr lang="en-US" sz="3200" dirty="0"/>
              <a:t>A</a:t>
            </a:r>
            <a:r>
              <a:rPr lang="en-US" sz="3200" dirty="0" smtClean="0"/>
              <a:t>merica.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99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596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Andia, Luzmaria</dc:creator>
  <cp:lastModifiedBy>Andia, Luzmaria</cp:lastModifiedBy>
  <cp:revision>53</cp:revision>
  <dcterms:created xsi:type="dcterms:W3CDTF">2014-03-11T18:06:22Z</dcterms:created>
  <dcterms:modified xsi:type="dcterms:W3CDTF">2014-03-20T18:08:59Z</dcterms:modified>
</cp:coreProperties>
</file>