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72B9CB9-F164-4F97-AB20-0892521C7E3F}" type="datetimeFigureOut">
              <a:rPr lang="en-US" smtClean="0"/>
              <a:t>3/19/2014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692FA2A-B2E6-4ED2-BBDC-7D624BF808EA}"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9CB9-F164-4F97-AB20-0892521C7E3F}"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9CB9-F164-4F97-AB20-0892521C7E3F}"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9CB9-F164-4F97-AB20-0892521C7E3F}"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B9CB9-F164-4F97-AB20-0892521C7E3F}"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72B9CB9-F164-4F97-AB20-0892521C7E3F}"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2FA2A-B2E6-4ED2-BBDC-7D624BF808EA}"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2B9CB9-F164-4F97-AB20-0892521C7E3F}"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2FA2A-B2E6-4ED2-BBDC-7D624BF808EA}"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B9CB9-F164-4F97-AB20-0892521C7E3F}"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9CB9-F164-4F97-AB20-0892521C7E3F}"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9CB9-F164-4F97-AB20-0892521C7E3F}"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9CB9-F164-4F97-AB20-0892521C7E3F}"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2FA2A-B2E6-4ED2-BBDC-7D624BF808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72B9CB9-F164-4F97-AB20-0892521C7E3F}" type="datetimeFigureOut">
              <a:rPr lang="en-US" smtClean="0"/>
              <a:t>3/19/2014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692FA2A-B2E6-4ED2-BBDC-7D624BF808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ia.gov/library/publications/the-world-factbook/geos/ve.html" TargetMode="External"/><Relationship Id="rId2" Type="http://schemas.openxmlformats.org/officeDocument/2006/relationships/hyperlink" Target="http://www.worldatlas.com/" TargetMode="External"/><Relationship Id="rId1" Type="http://schemas.openxmlformats.org/officeDocument/2006/relationships/slideLayout" Target="../slideLayouts/slideLayout2.xml"/><Relationship Id="rId6" Type="http://schemas.openxmlformats.org/officeDocument/2006/relationships/hyperlink" Target="http://venezuelanalysis.com/image?page=3" TargetMode="External"/><Relationship Id="rId5" Type="http://schemas.openxmlformats.org/officeDocument/2006/relationships/hyperlink" Target="http://www.mapsofworld.com/venezuela/culture/" TargetMode="External"/><Relationship Id="rId4" Type="http://schemas.openxmlformats.org/officeDocument/2006/relationships/hyperlink" Target="http://www.huffingtonpost.com/2013/05/31/venezuela-corpus-cristi_n_3366651.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Venezuela</a:t>
            </a:r>
            <a:endParaRPr lang="en-US" dirty="0"/>
          </a:p>
        </p:txBody>
      </p:sp>
      <p:sp>
        <p:nvSpPr>
          <p:cNvPr id="3" name="Subtitle 2"/>
          <p:cNvSpPr>
            <a:spLocks noGrp="1"/>
          </p:cNvSpPr>
          <p:nvPr>
            <p:ph type="subTitle" idx="1"/>
          </p:nvPr>
        </p:nvSpPr>
        <p:spPr/>
        <p:txBody>
          <a:bodyPr/>
          <a:lstStyle/>
          <a:p>
            <a:r>
              <a:rPr lang="en-US" b="1" dirty="0" smtClean="0">
                <a:latin typeface="Bell MT" panose="02020503060305020303" pitchFamily="18" charset="0"/>
              </a:rPr>
              <a:t>Abby </a:t>
            </a:r>
            <a:r>
              <a:rPr lang="en-US" b="1" dirty="0" err="1" smtClean="0">
                <a:latin typeface="Bell MT" panose="02020503060305020303" pitchFamily="18" charset="0"/>
              </a:rPr>
              <a:t>Yarini</a:t>
            </a:r>
            <a:endParaRPr lang="en-US" b="1" dirty="0" smtClean="0">
              <a:latin typeface="Bell MT" panose="02020503060305020303" pitchFamily="18" charset="0"/>
            </a:endParaRPr>
          </a:p>
          <a:p>
            <a:r>
              <a:rPr lang="en-US" b="1" dirty="0" smtClean="0">
                <a:latin typeface="Bell MT" panose="02020503060305020303" pitchFamily="18" charset="0"/>
              </a:rPr>
              <a:t>7</a:t>
            </a:r>
            <a:r>
              <a:rPr lang="en-US" b="1" baseline="30000" dirty="0" smtClean="0">
                <a:latin typeface="Bell MT" panose="02020503060305020303" pitchFamily="18" charset="0"/>
              </a:rPr>
              <a:t>th</a:t>
            </a:r>
            <a:r>
              <a:rPr lang="en-US" b="1" dirty="0" smtClean="0">
                <a:latin typeface="Bell MT" panose="02020503060305020303" pitchFamily="18" charset="0"/>
              </a:rPr>
              <a:t> Period</a:t>
            </a:r>
          </a:p>
          <a:p>
            <a:r>
              <a:rPr lang="en-US" b="1" dirty="0" smtClean="0">
                <a:latin typeface="Bell MT" panose="02020503060305020303" pitchFamily="18" charset="0"/>
              </a:rPr>
              <a:t>3/19/14</a:t>
            </a:r>
            <a:endParaRPr lang="en-US" b="1" dirty="0">
              <a:latin typeface="Bell MT" panose="020205030603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2730">
            <a:off x="599602" y="1144735"/>
            <a:ext cx="4462325" cy="297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Major Cities</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latin typeface="Bell MT" panose="02020503060305020303" pitchFamily="18" charset="0"/>
              </a:rPr>
              <a:t>Caracas is the biggest city in Venezuela, and it is also the capital. It is located at the bottom of mountains in northern Venezuela.</a:t>
            </a:r>
            <a:endParaRPr lang="en-US" b="1" dirty="0">
              <a:latin typeface="Bell MT" panose="02020503060305020303"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52387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443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Culture</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US" b="1" dirty="0" smtClean="0">
                <a:latin typeface="Bell MT" panose="02020503060305020303" pitchFamily="18" charset="0"/>
              </a:rPr>
              <a:t>A major celebration in Venezuela is Corpus Christi. This holiday is celebrated by people dressed as ‘devils’ and dancing around the streets of Venezuela. It is a Christian observance that honors the Holy Eucharist. 92% of Venezuela is Roman Catholic, while about 8% is Protestant. Venezuelan food is influenced by European countries such as Italy, Spain, and France. Clothing in Venezuela is much like the clothes worn in the US, but traditional clothing includes long frilly skirts for women. Music in Venezuela is like that of the Caribbean, such as salsa and merengue. Venezuela is a Federal Republic. </a:t>
            </a:r>
            <a:endParaRPr lang="en-US" b="1" dirty="0">
              <a:latin typeface="Bell MT" panose="02020503060305020303" pitchFamily="18" charset="0"/>
            </a:endParaRPr>
          </a:p>
        </p:txBody>
      </p:sp>
    </p:spTree>
    <p:extLst>
      <p:ext uri="{BB962C8B-B14F-4D97-AF65-F5344CB8AC3E}">
        <p14:creationId xmlns:p14="http://schemas.microsoft.com/office/powerpoint/2010/main" val="1888549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Economy</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b="1" dirty="0" smtClean="0">
                <a:latin typeface="Bell MT" panose="02020503060305020303" pitchFamily="18" charset="0"/>
              </a:rPr>
              <a:t>Natural resources of Venezuela include minerals. Petroleum and natural gas are the most significant resources and contribute to about one fifth of Venezuela’s GDP. Electronics and automobiles add to manufacturing areas. Most of the land in Venezuela is taken by forest. Jobs in Venezuela include jobs in services such as health cares, industrial services, education, and transportation. Also jobs in the oil industry are common. The currency is the Venezuelan bolivar.</a:t>
            </a:r>
            <a:endParaRPr lang="en-US" b="1" dirty="0">
              <a:latin typeface="Bell MT" panose="0202050306030502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372781"/>
            <a:ext cx="2624138" cy="116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382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Climate</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US" b="1" dirty="0" smtClean="0">
                <a:latin typeface="Bell MT" panose="02020503060305020303" pitchFamily="18" charset="0"/>
              </a:rPr>
              <a:t>The climate </a:t>
            </a:r>
            <a:r>
              <a:rPr lang="en-US" b="1" dirty="0">
                <a:latin typeface="Bell MT" panose="02020503060305020303" pitchFamily="18" charset="0"/>
              </a:rPr>
              <a:t>of Venezuela is </a:t>
            </a:r>
            <a:r>
              <a:rPr lang="en-US" b="1" dirty="0" smtClean="0">
                <a:latin typeface="Bell MT" panose="02020503060305020303" pitchFamily="18" charset="0"/>
              </a:rPr>
              <a:t>tropical. It is hot and humid, but more </a:t>
            </a:r>
            <a:r>
              <a:rPr lang="en-US" b="1" dirty="0">
                <a:latin typeface="Bell MT" panose="02020503060305020303" pitchFamily="18" charset="0"/>
              </a:rPr>
              <a:t>moderate </a:t>
            </a:r>
            <a:r>
              <a:rPr lang="en-US" b="1" dirty="0" smtClean="0">
                <a:latin typeface="Bell MT" panose="02020503060305020303" pitchFamily="18" charset="0"/>
              </a:rPr>
              <a:t>in the highlands.</a:t>
            </a:r>
          </a:p>
          <a:p>
            <a:r>
              <a:rPr lang="en-US" b="1" dirty="0" smtClean="0">
                <a:latin typeface="Bell MT" panose="02020503060305020303" pitchFamily="18" charset="0"/>
              </a:rPr>
              <a:t>The average rainfall of the Venezuelan highlands is 1500mm per year.</a:t>
            </a:r>
          </a:p>
          <a:p>
            <a:r>
              <a:rPr lang="en-US" b="1" dirty="0" smtClean="0">
                <a:latin typeface="Bell MT" panose="02020503060305020303" pitchFamily="18" charset="0"/>
              </a:rPr>
              <a:t>The average yearly temperature is 76.4 ̊ F.</a:t>
            </a:r>
          </a:p>
          <a:p>
            <a:r>
              <a:rPr lang="en-US" b="1" dirty="0" smtClean="0">
                <a:latin typeface="Bell MT" panose="02020503060305020303" pitchFamily="18" charset="0"/>
              </a:rPr>
              <a:t>The climate affects Venezuela because the weather makes it easy for Venezuela to produce all of its needs. Also, it affects the people and traditions of Venezuela as well.</a:t>
            </a:r>
          </a:p>
        </p:txBody>
      </p:sp>
    </p:spTree>
    <p:extLst>
      <p:ext uri="{BB962C8B-B14F-4D97-AF65-F5344CB8AC3E}">
        <p14:creationId xmlns:p14="http://schemas.microsoft.com/office/powerpoint/2010/main" val="13602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Other Facts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sz="2000" b="1" dirty="0" smtClean="0">
                <a:latin typeface="Bell MT" panose="02020503060305020303" pitchFamily="18" charset="0"/>
              </a:rPr>
              <a:t>The current population of Venezuela is 29.95 million.</a:t>
            </a:r>
          </a:p>
          <a:p>
            <a:r>
              <a:rPr lang="en-US" sz="2000" b="1" dirty="0" smtClean="0">
                <a:latin typeface="Bell MT" panose="02020503060305020303" pitchFamily="18" charset="0"/>
              </a:rPr>
              <a:t>The yellow of the Venezuelan flag represents new opportunities, the red symbolizes Spain, and the blue stands for the Atlantic ocean which separates the two countries. The seven stars represent the seven providences that existed during Venezuelan independence.</a:t>
            </a:r>
          </a:p>
          <a:p>
            <a:r>
              <a:rPr lang="en-US" sz="2000" b="1" dirty="0" smtClean="0">
                <a:latin typeface="Bell MT" panose="02020503060305020303" pitchFamily="18" charset="0"/>
              </a:rPr>
              <a:t>There is currently a security warning in Venezuela due to recent violence and crimes. In addition, 21,692 homicides in 2012 in Venezuela. </a:t>
            </a:r>
          </a:p>
          <a:p>
            <a:r>
              <a:rPr lang="en-US" sz="2000" b="1" dirty="0" smtClean="0">
                <a:latin typeface="Bell MT" panose="02020503060305020303" pitchFamily="18" charset="0"/>
              </a:rPr>
              <a:t>Venezuela has many airports and riding buses is also common. Cars are also a mode of transportation in Venezuela.</a:t>
            </a:r>
            <a:endParaRPr lang="en-US" sz="2000" b="1" dirty="0">
              <a:latin typeface="Bell MT" panose="02020503060305020303" pitchFamily="18" charset="0"/>
            </a:endParaRPr>
          </a:p>
        </p:txBody>
      </p:sp>
    </p:spTree>
    <p:extLst>
      <p:ext uri="{BB962C8B-B14F-4D97-AF65-F5344CB8AC3E}">
        <p14:creationId xmlns:p14="http://schemas.microsoft.com/office/powerpoint/2010/main" val="25322733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Facts continued</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sz="2800" b="1" dirty="0" smtClean="0">
                <a:latin typeface="Bell MT" panose="02020503060305020303" pitchFamily="18" charset="0"/>
              </a:rPr>
              <a:t>A new bill in Venezuela is planned to ban the ability to name children odd names. </a:t>
            </a:r>
          </a:p>
          <a:p>
            <a:r>
              <a:rPr lang="en-US" sz="2800" b="1" dirty="0" smtClean="0">
                <a:latin typeface="Bell MT" panose="02020503060305020303" pitchFamily="18" charset="0"/>
              </a:rPr>
              <a:t>Because Venezuela has many rainforests, animals such as tapirs, anteaters, anacondas, monkeys, and 30 different kinds of eagles are common.</a:t>
            </a:r>
            <a:endParaRPr lang="en-US" sz="2800" b="1" dirty="0">
              <a:latin typeface="Bell MT" panose="02020503060305020303" pitchFamily="18" charset="0"/>
            </a:endParaRPr>
          </a:p>
        </p:txBody>
      </p:sp>
    </p:spTree>
    <p:extLst>
      <p:ext uri="{BB962C8B-B14F-4D97-AF65-F5344CB8AC3E}">
        <p14:creationId xmlns:p14="http://schemas.microsoft.com/office/powerpoint/2010/main" val="33480761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b="1" dirty="0" smtClean="0">
                <a:latin typeface="Bell MT" panose="02020503060305020303" pitchFamily="18" charset="0"/>
              </a:rPr>
              <a:t>All in all, Venezuela is a very unique and interesting country. Venezuela has remarkable geography and land forms that are unlike any other country. The culture is diverse, with celebrations special to the country. Venezuela is a distinct and exceptional country.</a:t>
            </a:r>
            <a:endParaRPr lang="en-US" sz="2800" b="1" dirty="0">
              <a:latin typeface="Bell MT" panose="0202050306030502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580004"/>
            <a:ext cx="2457450" cy="209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535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30844"/>
                </a:solidFill>
              </a:rPr>
              <a:t>Questions</a:t>
            </a:r>
            <a:endParaRPr lang="en-US" dirty="0">
              <a:solidFill>
                <a:srgbClr val="430844"/>
              </a:solidFill>
            </a:endParaRPr>
          </a:p>
        </p:txBody>
      </p:sp>
      <p:sp>
        <p:nvSpPr>
          <p:cNvPr id="3" name="Content Placeholder 2"/>
          <p:cNvSpPr>
            <a:spLocks noGrp="1"/>
          </p:cNvSpPr>
          <p:nvPr>
            <p:ph idx="1"/>
          </p:nvPr>
        </p:nvSpPr>
        <p:spPr/>
        <p:txBody>
          <a:bodyPr/>
          <a:lstStyle/>
          <a:p>
            <a:r>
              <a:rPr lang="en-US" sz="2800" b="1" dirty="0" smtClean="0">
                <a:latin typeface="Bell MT" panose="02020503060305020303" pitchFamily="18" charset="0"/>
              </a:rPr>
              <a:t>What is the climate in Venezuela?</a:t>
            </a:r>
          </a:p>
          <a:p>
            <a:r>
              <a:rPr lang="en-US" sz="2800" b="1" dirty="0" smtClean="0">
                <a:latin typeface="Bell MT" panose="02020503060305020303" pitchFamily="18" charset="0"/>
              </a:rPr>
              <a:t>What is one major landform in Venezuela? </a:t>
            </a:r>
          </a:p>
          <a:p>
            <a:r>
              <a:rPr lang="en-US" sz="2800" b="1" dirty="0" smtClean="0">
                <a:latin typeface="Bell MT" panose="02020503060305020303" pitchFamily="18" charset="0"/>
              </a:rPr>
              <a:t>What is the Venezuelan currency?</a:t>
            </a:r>
          </a:p>
          <a:p>
            <a:r>
              <a:rPr lang="en-US" sz="2800" b="1" dirty="0" smtClean="0">
                <a:latin typeface="Bell MT" panose="02020503060305020303" pitchFamily="18" charset="0"/>
              </a:rPr>
              <a:t> What is a holiday celebrated in Venezuela?</a:t>
            </a:r>
          </a:p>
          <a:p>
            <a:endParaRPr lang="en-US" dirty="0" smtClean="0"/>
          </a:p>
          <a:p>
            <a:endParaRPr lang="en-US" dirty="0"/>
          </a:p>
        </p:txBody>
      </p:sp>
    </p:spTree>
    <p:extLst>
      <p:ext uri="{BB962C8B-B14F-4D97-AF65-F5344CB8AC3E}">
        <p14:creationId xmlns:p14="http://schemas.microsoft.com/office/powerpoint/2010/main" val="4183371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dirty="0" smtClean="0">
                <a:hlinkClick r:id="rId2"/>
              </a:rPr>
              <a:t>www.worldatlas.com</a:t>
            </a:r>
            <a:endParaRPr lang="en-US" dirty="0" smtClean="0"/>
          </a:p>
          <a:p>
            <a:r>
              <a:rPr lang="en-US" dirty="0">
                <a:hlinkClick r:id="rId3"/>
              </a:rPr>
              <a:t>https://</a:t>
            </a:r>
            <a:r>
              <a:rPr lang="en-US" dirty="0" smtClean="0">
                <a:hlinkClick r:id="rId3"/>
              </a:rPr>
              <a:t>www.cia.gov/library/publications/the-world-factbook/geos/ve.html</a:t>
            </a:r>
            <a:endParaRPr lang="en-US" dirty="0" smtClean="0"/>
          </a:p>
          <a:p>
            <a:r>
              <a:rPr lang="en-US" dirty="0">
                <a:hlinkClick r:id="rId4"/>
              </a:rPr>
              <a:t>http://</a:t>
            </a:r>
            <a:r>
              <a:rPr lang="en-US" dirty="0" smtClean="0">
                <a:hlinkClick r:id="rId4"/>
              </a:rPr>
              <a:t>www.huffingtonpost.com/2013/05/31/venezuela-corpus-cristi_n_3366651.html</a:t>
            </a:r>
            <a:endParaRPr lang="en-US" dirty="0" smtClean="0"/>
          </a:p>
          <a:p>
            <a:r>
              <a:rPr lang="en-US" dirty="0">
                <a:hlinkClick r:id="rId5"/>
              </a:rPr>
              <a:t>http://www.mapsofworld.com/venezuela/culture</a:t>
            </a:r>
            <a:r>
              <a:rPr lang="en-US" dirty="0" smtClean="0">
                <a:hlinkClick r:id="rId5"/>
              </a:rPr>
              <a:t>/</a:t>
            </a:r>
            <a:endParaRPr lang="en-US" dirty="0" smtClean="0"/>
          </a:p>
          <a:p>
            <a:r>
              <a:rPr lang="en-US" dirty="0">
                <a:hlinkClick r:id="rId6"/>
              </a:rPr>
              <a:t>http://</a:t>
            </a:r>
            <a:r>
              <a:rPr lang="en-US" dirty="0" smtClean="0">
                <a:hlinkClick r:id="rId6"/>
              </a:rPr>
              <a:t>venezuelanalysis.com/image?page=3</a:t>
            </a:r>
            <a:endParaRPr lang="en-US" dirty="0" smtClean="0"/>
          </a:p>
          <a:p>
            <a:endParaRPr lang="en-US" dirty="0"/>
          </a:p>
        </p:txBody>
      </p:sp>
    </p:spTree>
    <p:extLst>
      <p:ext uri="{BB962C8B-B14F-4D97-AF65-F5344CB8AC3E}">
        <p14:creationId xmlns:p14="http://schemas.microsoft.com/office/powerpoint/2010/main" val="7829311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1440" cy="1442674"/>
          </a:xfrm>
        </p:spPr>
        <p:txBody>
          <a:bodyPr/>
          <a:lstStyle/>
          <a:p>
            <a:r>
              <a:rPr lang="en-US" dirty="0" smtClean="0">
                <a:solidFill>
                  <a:srgbClr val="C00000"/>
                </a:solidFill>
              </a:rPr>
              <a:t>Venezuela</a:t>
            </a:r>
            <a:endParaRPr lang="en-US" dirty="0">
              <a:solidFill>
                <a:srgbClr val="C00000"/>
              </a:solidFill>
            </a:endParaRPr>
          </a:p>
        </p:txBody>
      </p:sp>
      <p:sp>
        <p:nvSpPr>
          <p:cNvPr id="3" name="Content Placeholder 2"/>
          <p:cNvSpPr>
            <a:spLocks noGrp="1"/>
          </p:cNvSpPr>
          <p:nvPr>
            <p:ph idx="1"/>
          </p:nvPr>
        </p:nvSpPr>
        <p:spPr>
          <a:xfrm>
            <a:off x="838200" y="1447800"/>
            <a:ext cx="7467600" cy="3951337"/>
          </a:xfrm>
        </p:spPr>
        <p:txBody>
          <a:bodyPr>
            <a:normAutofit/>
          </a:bodyPr>
          <a:lstStyle/>
          <a:p>
            <a:r>
              <a:rPr lang="en-US" sz="2800" b="1" dirty="0" smtClean="0">
                <a:latin typeface="Bell MT" panose="02020503060305020303" pitchFamily="18" charset="0"/>
              </a:rPr>
              <a:t>Capital: Caracas</a:t>
            </a:r>
          </a:p>
          <a:p>
            <a:r>
              <a:rPr lang="en-US" sz="2800" b="1" dirty="0" smtClean="0">
                <a:latin typeface="Bell MT" panose="02020503060305020303" pitchFamily="18" charset="0"/>
              </a:rPr>
              <a:t>Languages: Spanish (official) indigenous languages also.</a:t>
            </a:r>
          </a:p>
          <a:p>
            <a:r>
              <a:rPr lang="en-US" sz="2800" b="1" dirty="0" smtClean="0">
                <a:latin typeface="Bell MT" panose="02020503060305020303" pitchFamily="18" charset="0"/>
              </a:rPr>
              <a:t>Located in the very north of South America</a:t>
            </a:r>
            <a:endParaRPr lang="en-US" sz="2800" b="1" dirty="0">
              <a:latin typeface="Bell MT" panose="02020503060305020303"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514" y="3330844"/>
            <a:ext cx="4528820" cy="33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52800"/>
            <a:ext cx="3080657" cy="33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682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History</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US" b="1" dirty="0" smtClean="0">
                <a:latin typeface="Bell MT" panose="02020503060305020303" pitchFamily="18" charset="0"/>
              </a:rPr>
              <a:t>Venezuela became a country on July 5, 1811.</a:t>
            </a:r>
          </a:p>
          <a:p>
            <a:r>
              <a:rPr lang="en-US" b="1" dirty="0" smtClean="0">
                <a:latin typeface="Bell MT" panose="02020503060305020303" pitchFamily="18" charset="0"/>
              </a:rPr>
              <a:t>Venezuela was originally ruled by mostly military strongmen, who promoted oil industry and allowed some social reforms.</a:t>
            </a:r>
          </a:p>
          <a:p>
            <a:r>
              <a:rPr lang="es-ES" b="1" dirty="0">
                <a:latin typeface="Bell MT" panose="02020503060305020303" pitchFamily="18" charset="0"/>
              </a:rPr>
              <a:t>Marcos Perez </a:t>
            </a:r>
            <a:r>
              <a:rPr lang="es-ES" b="1" dirty="0" smtClean="0">
                <a:latin typeface="Bell MT" panose="02020503060305020303" pitchFamily="18" charset="0"/>
              </a:rPr>
              <a:t>Jimenez</a:t>
            </a:r>
            <a:r>
              <a:rPr lang="es-ES" b="1" dirty="0">
                <a:latin typeface="Bell MT" panose="02020503060305020303" pitchFamily="18" charset="0"/>
              </a:rPr>
              <a:t> </a:t>
            </a:r>
            <a:r>
              <a:rPr lang="es-ES" b="1" dirty="0" smtClean="0">
                <a:latin typeface="Bell MT" panose="02020503060305020303" pitchFamily="18" charset="0"/>
              </a:rPr>
              <a:t>became dictador in 1950.</a:t>
            </a:r>
            <a:endParaRPr lang="en-US" b="1" dirty="0" smtClean="0">
              <a:latin typeface="Bell MT" panose="02020503060305020303" pitchFamily="18" charset="0"/>
            </a:endParaRPr>
          </a:p>
          <a:p>
            <a:r>
              <a:rPr lang="en-US" b="1" dirty="0" smtClean="0">
                <a:latin typeface="Bell MT" panose="02020503060305020303" pitchFamily="18" charset="0"/>
              </a:rPr>
              <a:t>Hugo Chavez was president from 1999 until 2013.</a:t>
            </a:r>
          </a:p>
          <a:p>
            <a:r>
              <a:rPr lang="en-US" b="1" dirty="0">
                <a:latin typeface="Bell MT" panose="02020503060305020303" pitchFamily="18" charset="0"/>
              </a:rPr>
              <a:t>Chavez promoted his “"21st Century Socialism," which </a:t>
            </a:r>
            <a:r>
              <a:rPr lang="en-US" b="1" dirty="0" smtClean="0">
                <a:latin typeface="Bell MT" panose="02020503060305020303" pitchFamily="18" charset="0"/>
              </a:rPr>
              <a:t>claimed </a:t>
            </a:r>
            <a:r>
              <a:rPr lang="en-US" b="1" dirty="0">
                <a:latin typeface="Bell MT" panose="02020503060305020303" pitchFamily="18" charset="0"/>
              </a:rPr>
              <a:t>to </a:t>
            </a:r>
            <a:r>
              <a:rPr lang="en-US" b="1" dirty="0" smtClean="0">
                <a:latin typeface="Bell MT" panose="02020503060305020303" pitchFamily="18" charset="0"/>
              </a:rPr>
              <a:t>lessen </a:t>
            </a:r>
            <a:r>
              <a:rPr lang="en-US" b="1" dirty="0">
                <a:latin typeface="Bell MT" panose="02020503060305020303" pitchFamily="18" charset="0"/>
              </a:rPr>
              <a:t>social </a:t>
            </a:r>
            <a:r>
              <a:rPr lang="en-US" b="1" dirty="0" smtClean="0">
                <a:latin typeface="Bell MT" panose="02020503060305020303" pitchFamily="18" charset="0"/>
              </a:rPr>
              <a:t>problems, </a:t>
            </a:r>
            <a:r>
              <a:rPr lang="en-US" b="1" dirty="0">
                <a:latin typeface="Bell MT" panose="02020503060305020303" pitchFamily="18" charset="0"/>
              </a:rPr>
              <a:t>while at the same time </a:t>
            </a:r>
            <a:r>
              <a:rPr lang="en-US" b="1" dirty="0" smtClean="0">
                <a:latin typeface="Bell MT" panose="02020503060305020303" pitchFamily="18" charset="0"/>
              </a:rPr>
              <a:t>being against capitalist </a:t>
            </a:r>
            <a:r>
              <a:rPr lang="en-US" b="1" dirty="0">
                <a:latin typeface="Bell MT" panose="02020503060305020303" pitchFamily="18" charset="0"/>
              </a:rPr>
              <a:t>globalization and existing democratic </a:t>
            </a:r>
            <a:r>
              <a:rPr lang="en-US" b="1" dirty="0" smtClean="0">
                <a:latin typeface="Bell MT" panose="02020503060305020303" pitchFamily="18" charset="0"/>
              </a:rPr>
              <a:t>foundations.</a:t>
            </a:r>
            <a:endParaRPr lang="en-US" b="1" dirty="0">
              <a:latin typeface="Bell MT" panose="02020503060305020303" pitchFamily="18" charset="0"/>
            </a:endParaRPr>
          </a:p>
        </p:txBody>
      </p:sp>
    </p:spTree>
    <p:extLst>
      <p:ext uri="{BB962C8B-B14F-4D97-AF65-F5344CB8AC3E}">
        <p14:creationId xmlns:p14="http://schemas.microsoft.com/office/powerpoint/2010/main" val="1583011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Major Events</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r>
              <a:rPr lang="en-US" sz="2800" b="1" dirty="0" smtClean="0">
                <a:latin typeface="Bell MT" panose="02020503060305020303" pitchFamily="18" charset="0"/>
              </a:rPr>
              <a:t>Christopher Columbus landed in Venezuela in 1492.</a:t>
            </a:r>
          </a:p>
          <a:p>
            <a:r>
              <a:rPr lang="en-US" sz="2800" b="1" dirty="0" smtClean="0">
                <a:latin typeface="Bell MT" panose="02020503060305020303" pitchFamily="18" charset="0"/>
              </a:rPr>
              <a:t>Venezuela declared its independence from Spain on July 5, 1811, becoming its own country.  </a:t>
            </a:r>
          </a:p>
          <a:p>
            <a:r>
              <a:rPr lang="en-US" sz="2800" b="1" dirty="0">
                <a:latin typeface="Bell MT" panose="02020503060305020303" pitchFamily="18" charset="0"/>
              </a:rPr>
              <a:t>Spain recognizes Venezuela's independence after Simon Bolivar wins a major victory against Spanish troops at </a:t>
            </a:r>
            <a:r>
              <a:rPr lang="en-US" sz="2800" b="1" dirty="0" smtClean="0">
                <a:latin typeface="Bell MT" panose="02020503060305020303" pitchFamily="18" charset="0"/>
              </a:rPr>
              <a:t>Carabobo in 1821.</a:t>
            </a:r>
          </a:p>
          <a:p>
            <a:r>
              <a:rPr lang="en-US" sz="2800" b="1" dirty="0" smtClean="0">
                <a:latin typeface="Bell MT" panose="02020503060305020303" pitchFamily="18" charset="0"/>
              </a:rPr>
              <a:t>Venezuela adopted its current constitution in 1999.</a:t>
            </a:r>
            <a:endParaRPr lang="en-US" sz="2800" b="1" dirty="0">
              <a:latin typeface="Bell MT" panose="02020503060305020303" pitchFamily="18" charset="0"/>
            </a:endParaRPr>
          </a:p>
          <a:p>
            <a:endParaRPr lang="en-US" dirty="0"/>
          </a:p>
        </p:txBody>
      </p:sp>
    </p:spTree>
    <p:extLst>
      <p:ext uri="{BB962C8B-B14F-4D97-AF65-F5344CB8AC3E}">
        <p14:creationId xmlns:p14="http://schemas.microsoft.com/office/powerpoint/2010/main" val="377153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Independence</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b="1" dirty="0" smtClean="0">
                <a:latin typeface="Bell MT" panose="02020503060305020303" pitchFamily="18" charset="0"/>
              </a:rPr>
              <a:t>Venezuela declared independence on April 19,1810.</a:t>
            </a:r>
          </a:p>
          <a:p>
            <a:r>
              <a:rPr lang="en-US" sz="2800" b="1" dirty="0">
                <a:latin typeface="Bell MT" panose="02020503060305020303" pitchFamily="18" charset="0"/>
              </a:rPr>
              <a:t>Ferdinand </a:t>
            </a:r>
            <a:r>
              <a:rPr lang="en-US" sz="2800" b="1" dirty="0" smtClean="0">
                <a:latin typeface="Bell MT" panose="02020503060305020303" pitchFamily="18" charset="0"/>
              </a:rPr>
              <a:t>VII was the heir to the Spanish crown, but he was </a:t>
            </a:r>
            <a:r>
              <a:rPr lang="en-US" sz="2800" b="1" dirty="0">
                <a:latin typeface="Bell MT" panose="02020503060305020303" pitchFamily="18" charset="0"/>
              </a:rPr>
              <a:t>a prisoner of Napoleon of </a:t>
            </a:r>
            <a:r>
              <a:rPr lang="en-US" sz="2800" b="1" dirty="0" smtClean="0">
                <a:latin typeface="Bell MT" panose="02020503060305020303" pitchFamily="18" charset="0"/>
              </a:rPr>
              <a:t>France. </a:t>
            </a:r>
          </a:p>
          <a:p>
            <a:r>
              <a:rPr lang="en-US" sz="2800" b="1" dirty="0" smtClean="0">
                <a:latin typeface="Bell MT" panose="02020503060305020303" pitchFamily="18" charset="0"/>
              </a:rPr>
              <a:t>Venezuela was finally granted independence in July of 1811. </a:t>
            </a:r>
            <a:endParaRPr lang="en-US" sz="2800" b="1" dirty="0">
              <a:latin typeface="Bell MT" panose="02020503060305020303" pitchFamily="18" charset="0"/>
            </a:endParaRPr>
          </a:p>
        </p:txBody>
      </p:sp>
    </p:spTree>
    <p:extLst>
      <p:ext uri="{BB962C8B-B14F-4D97-AF65-F5344CB8AC3E}">
        <p14:creationId xmlns:p14="http://schemas.microsoft.com/office/powerpoint/2010/main" val="17574184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Geography of Venezuela</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b="1" dirty="0" smtClean="0">
                <a:latin typeface="Bell MT" panose="02020503060305020303" pitchFamily="18" charset="0"/>
              </a:rPr>
              <a:t>One major landform is Angel Falls in southern Venezuela. The water falls 3,212 feet from a </a:t>
            </a:r>
            <a:r>
              <a:rPr lang="en-US" b="1" dirty="0" err="1" smtClean="0">
                <a:latin typeface="Bell MT" panose="02020503060305020303" pitchFamily="18" charset="0"/>
              </a:rPr>
              <a:t>tepui</a:t>
            </a:r>
            <a:r>
              <a:rPr lang="en-US" b="1" dirty="0" smtClean="0">
                <a:latin typeface="Bell MT" panose="02020503060305020303" pitchFamily="18" charset="0"/>
              </a:rPr>
              <a:t>.</a:t>
            </a:r>
          </a:p>
          <a:p>
            <a:pPr lvl="1"/>
            <a:r>
              <a:rPr lang="en-US" b="1" dirty="0" smtClean="0">
                <a:latin typeface="Bell MT" panose="02020503060305020303" pitchFamily="18" charset="0"/>
              </a:rPr>
              <a:t>This makes Angel Falls the highest waterfall in the world.</a:t>
            </a:r>
            <a:endParaRPr lang="en-US" b="1" dirty="0">
              <a:latin typeface="Bell MT" panose="020205030603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433888" cy="332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827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Geography Continued.. </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b="1" dirty="0" smtClean="0">
                <a:latin typeface="Bell MT" panose="02020503060305020303" pitchFamily="18" charset="0"/>
              </a:rPr>
              <a:t>The Guiana Highlands rise in southern Venezuela, and continue through northern Brazil and Guyana, Suriname, and French Guiana. Erosion in this area has caused </a:t>
            </a:r>
            <a:r>
              <a:rPr lang="en-US" b="1" dirty="0" err="1" smtClean="0">
                <a:latin typeface="Bell MT" panose="02020503060305020303" pitchFamily="18" charset="0"/>
              </a:rPr>
              <a:t>tepuis</a:t>
            </a:r>
            <a:r>
              <a:rPr lang="en-US" b="1" dirty="0" smtClean="0">
                <a:latin typeface="Bell MT" panose="02020503060305020303" pitchFamily="18" charset="0"/>
              </a:rPr>
              <a:t>, such as the one that creates Angel Falls.</a:t>
            </a:r>
            <a:endParaRPr lang="en-US" b="1" dirty="0">
              <a:latin typeface="Bell MT" panose="020205030603050203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90000"/>
            <a:ext cx="4495800" cy="301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232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Landmarks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sz="2000" b="1" dirty="0" smtClean="0">
                <a:latin typeface="Bell MT" panose="02020503060305020303" pitchFamily="18" charset="0"/>
              </a:rPr>
              <a:t>The beaches of Venezuela are known for their bright blue waters.</a:t>
            </a:r>
          </a:p>
          <a:p>
            <a:endParaRPr lang="en-US" dirty="0"/>
          </a:p>
          <a:p>
            <a:endParaRPr lang="en-US" dirty="0" smtClean="0"/>
          </a:p>
          <a:p>
            <a:endParaRPr lang="en-US" dirty="0"/>
          </a:p>
          <a:p>
            <a:r>
              <a:rPr lang="en-US" b="1" dirty="0" smtClean="0">
                <a:latin typeface="Bell MT" panose="02020503060305020303" pitchFamily="18" charset="0"/>
              </a:rPr>
              <a:t>Venezuela is also known for its big cities near mountains.</a:t>
            </a:r>
          </a:p>
          <a:p>
            <a:endParaRPr lang="en-US" dirty="0"/>
          </a:p>
          <a:p>
            <a:endParaRPr lang="en-US" dirty="0" smtClean="0"/>
          </a:p>
          <a:p>
            <a:endParaRPr lang="en-US" dirty="0"/>
          </a:p>
          <a:p>
            <a:pPr marL="0" indent="0">
              <a:buNone/>
            </a:pPr>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2314672" cy="173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193" y="4495800"/>
            <a:ext cx="2743200" cy="20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636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Bodies of Water</a:t>
            </a:r>
            <a:endParaRPr lang="en-US" dirty="0">
              <a:solidFill>
                <a:schemeClr val="accent4">
                  <a:lumMod val="75000"/>
                </a:schemeClr>
              </a:solidFill>
            </a:endParaRPr>
          </a:p>
        </p:txBody>
      </p:sp>
      <p:sp>
        <p:nvSpPr>
          <p:cNvPr id="4" name="Content Placeholder 3"/>
          <p:cNvSpPr>
            <a:spLocks noGrp="1"/>
          </p:cNvSpPr>
          <p:nvPr>
            <p:ph idx="1"/>
          </p:nvPr>
        </p:nvSpPr>
        <p:spPr/>
        <p:txBody>
          <a:bodyPr/>
          <a:lstStyle/>
          <a:p>
            <a:r>
              <a:rPr lang="en-US" b="1" dirty="0" smtClean="0">
                <a:latin typeface="Bell MT" panose="02020503060305020303" pitchFamily="18" charset="0"/>
              </a:rPr>
              <a:t>The Caribbean Sea is located north of Venezuela.</a:t>
            </a:r>
          </a:p>
          <a:p>
            <a:r>
              <a:rPr lang="en-US" b="1" dirty="0" smtClean="0">
                <a:latin typeface="Bell MT" panose="02020503060305020303" pitchFamily="18" charset="0"/>
              </a:rPr>
              <a:t>The Orinoco is a major river in Venezuela. This river also leads to several smaller rivers all over Venezuela.</a:t>
            </a:r>
            <a:endParaRPr lang="en-US" b="1" dirty="0">
              <a:latin typeface="Bell MT" panose="02020503060305020303"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907" y="3233057"/>
            <a:ext cx="469988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48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174</TotalTime>
  <Words>867</Words>
  <Application>Microsoft Office PowerPoint</Application>
  <PresentationFormat>On-screen Show (4:3)</PresentationFormat>
  <Paragraphs>77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Venezuela</vt:lpstr>
      <vt:lpstr>Venezuela</vt:lpstr>
      <vt:lpstr>History</vt:lpstr>
      <vt:lpstr>Major Events</vt:lpstr>
      <vt:lpstr>Independence</vt:lpstr>
      <vt:lpstr>Geography of Venezuela</vt:lpstr>
      <vt:lpstr>Geography Continued.. </vt:lpstr>
      <vt:lpstr>Landmarks</vt:lpstr>
      <vt:lpstr>Bodies of Water</vt:lpstr>
      <vt:lpstr>Major Cities</vt:lpstr>
      <vt:lpstr>Culture</vt:lpstr>
      <vt:lpstr>Economy</vt:lpstr>
      <vt:lpstr>Climate</vt:lpstr>
      <vt:lpstr>Other Facts</vt:lpstr>
      <vt:lpstr>Facts continued</vt:lpstr>
      <vt:lpstr>Conclusion</vt:lpstr>
      <vt:lpstr>Questions</vt:lpstr>
      <vt:lpstr>Citations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dc:title>
  <dc:creator>Yarini, Abigail</dc:creator>
  <cp:lastModifiedBy>Yarini, Abigail</cp:lastModifiedBy>
  <cp:revision>38</cp:revision>
  <dcterms:created xsi:type="dcterms:W3CDTF">2014-03-11T18:03:59Z</dcterms:created>
  <dcterms:modified xsi:type="dcterms:W3CDTF">2014-03-19T18:29:15Z</dcterms:modified>
</cp:coreProperties>
</file>